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403" y="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>
              <a:defRPr sz="20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ubTitle" idx="3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Group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20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20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20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4"/>
          </p:nvPr>
        </p:nvSpPr>
        <p:spPr>
          <a:xfrm>
            <a:off x="609600" y="1577340"/>
            <a:ext cx="5303520" cy="4526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5"/>
          </p:nvPr>
        </p:nvSpPr>
        <p:spPr>
          <a:xfrm>
            <a:off x="6278880" y="1577340"/>
            <a:ext cx="5303520" cy="4526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spTree>
      <p:nvGrpSpPr>
        <p:cNvPr id="1" name="Group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 idx="2"/>
          </p:nvPr>
        </p:nvSpPr>
        <p:spPr>
          <a:xfrm>
            <a:off x="139680" y="149400"/>
            <a:ext cx="8167679" cy="3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defPPr/>
            <a:lvl1pPr lvl="0"/>
          </a:lstStyle>
          <a:p>
            <a:pPr marL="0" indent="0" algn="ctr"/>
            <a:endParaRPr sz="1800" b="0" strike="noStrike" spc="-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241559" y="3021120"/>
            <a:ext cx="5555160" cy="346787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defPPr/>
            <a:lvl1pPr lvl="0"/>
          </a:lstStyle>
          <a:p>
            <a:pPr marL="0" indent="0">
              <a:spcBef>
                <a:spcPts val="1417"/>
              </a:spcBef>
            </a:pPr>
            <a:endParaRPr sz="1800" b="0" strike="noStrike" spc="-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Footer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84380" cy="6902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84380"/>
              <a:gd name="ODFBottom" fmla="val 690245"/>
              <a:gd name="ODFWidth" fmla="val 12184380"/>
              <a:gd name="ODFHeight" fmla="val 690245"/>
            </a:gdLst>
            <a:ahLst/>
            <a:cxnLst/>
            <a:rect l="OXMLTextRectL" t="OXMLTextRectT" r="OXMLTextRectR" b="OXMLTextRectB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/>
          <a:lstStyle/>
          <a:p>
            <a:endParaRPr/>
          </a:p>
        </p:txBody>
      </p:sp>
      <p:pic>
        <p:nvPicPr>
          <p:cNvPr id="4" name="Picture 4"/>
          <p:cNvPicPr/>
          <p:nvPr/>
        </p:nvPicPr>
        <p:blipFill>
          <a:blip r:embed="rId7"/>
          <a:stretch/>
        </p:blipFill>
        <p:spPr>
          <a:xfrm>
            <a:off x="10197592" y="15938"/>
            <a:ext cx="1813304" cy="684212"/>
          </a:xfrm>
          <a:prstGeom prst="rect">
            <a:avLst/>
          </a:prstGeom>
        </p:spPr>
      </p:pic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139700" y="149478"/>
            <a:ext cx="816800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241439" y="3021202"/>
            <a:ext cx="5555615" cy="346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3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2"/>
          </p:nvPr>
        </p:nvSpPr>
        <p:spPr>
          <a:xfrm>
            <a:off x="609600" y="6377940"/>
            <a:ext cx="280415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sldNum" idx="4"/>
          </p:nvPr>
        </p:nvSpPr>
        <p:spPr>
          <a:xfrm>
            <a:off x="8778240" y="6377940"/>
            <a:ext cx="280415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txStyles>
    <p:titleStyle>
      <a:defPPr/>
      <a:lvl1pPr lvl="0">
        <a:defRPr sz="2000" b="1" i="0">
          <a:solidFill>
            <a:schemeClr val="bg1"/>
          </a:solidFill>
          <a:latin typeface="Calibri"/>
          <a:ea typeface="Calibri"/>
          <a:cs typeface="Calibri"/>
        </a:defRPr>
      </a:lvl1pPr>
    </p:titleStyle>
    <p:bodyStyle>
      <a:defPPr/>
      <a:lvl1pPr marL="0" lvl="0" indent="0">
        <a:defRPr b="0" i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Group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0" y="0"/>
            <a:ext cx="12184200" cy="689760"/>
          </a:xfrm>
          <a:custGeom>
            <a:avLst/>
            <a:gdLst>
              <a:gd name="textAreaLeft" fmla="*/ 0 w 12184200"/>
              <a:gd name="textAreaRight" fmla="*/ 12184560 w 12184200"/>
              <a:gd name="textAreaTop" fmla="*/ 0 h 689760"/>
              <a:gd name="textAreaBottom" fmla="*/ 690120 h 689760"/>
              <a:gd name="OXMLTextRectL" fmla="val textAreaLeft"/>
              <a:gd name="OXMLTextRectT" fmla="val textAreaTop"/>
              <a:gd name="OXMLTextRectR" fmla="val textAreaRight"/>
              <a:gd name="OXMLTextRectB" fmla="val textAreaBottom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84380"/>
              <a:gd name="ODFBottom" fmla="val 690245"/>
              <a:gd name="ODFWidth" fmla="val 12184380"/>
              <a:gd name="ODFHeight" fmla="val 690245"/>
            </a:gdLst>
            <a:ahLst/>
            <a:cxnLst/>
            <a:rect l="OXMLTextRectL" t="OXMLTextRectT" r="OXMLTextRectR" b="OXMLTextRectB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/>
            <a:endParaRPr spc="-1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" name="Picture 14"/>
          <p:cNvPicPr/>
          <p:nvPr/>
        </p:nvPicPr>
        <p:blipFill>
          <a:blip r:embed="rId3"/>
          <a:stretch/>
        </p:blipFill>
        <p:spPr>
          <a:xfrm>
            <a:off x="10197720" y="15840"/>
            <a:ext cx="1812959" cy="684000"/>
          </a:xfrm>
          <a:prstGeom prst="rect">
            <a:avLst/>
          </a:prstGeom>
          <a:ln w="0">
            <a:noFill/>
          </a:ln>
        </p:spPr>
      </p:pic>
      <p:sp>
        <p:nvSpPr>
          <p:cNvPr id="15" name="Shape 15"/>
          <p:cNvSpPr txBox="1">
            <a:spLocks noGrp="1"/>
          </p:cNvSpPr>
          <p:nvPr>
            <p:ph type="title" idx="2"/>
          </p:nvPr>
        </p:nvSpPr>
        <p:spPr>
          <a:xfrm>
            <a:off x="139680" y="149400"/>
            <a:ext cx="8167679" cy="3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/>
            <a:r>
              <a:rPr sz="2000" b="0" strike="noStrike" spc="-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Для правки текста заглавия щёлкните мышью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241559" y="3021120"/>
            <a:ext cx="5555160" cy="346787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</a:pPr>
            <a:r>
              <a:rPr sz="1800" b="0" strike="noStrike" spc="-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</a:pPr>
            <a:r>
              <a:rPr sz="1800" b="0" strike="noStrike" spc="-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</a:pPr>
            <a:r>
              <a:rPr sz="1800" b="0" strike="noStrike" spc="-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</a:pPr>
            <a:r>
              <a:rPr sz="1800" b="0" strike="noStrike" spc="-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</a:pPr>
            <a:r>
              <a:rPr sz="1800" b="0" strike="noStrike" spc="-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</a:pPr>
            <a:r>
              <a:rPr sz="1800" b="0" strike="noStrike" spc="-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</a:pPr>
            <a:r>
              <a:rPr sz="1800" b="0" strike="noStrike" spc="-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Седьмой уровень структуры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3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/>
            <a:lvl1pPr marL="0" lvl="0" indent="0" algn="ctr">
              <a:buNone/>
              <a:defRPr sz="1400" b="0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>
                <a:latin typeface="+mn-lt"/>
                <a:ea typeface="+mn-ea"/>
                <a:cs typeface="+mn-cs"/>
              </a:rPr>
              <a:t>&lt;нижний колонтитул&gt;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dt" idx="2"/>
          </p:nvPr>
        </p:nvSpPr>
        <p:spPr>
          <a:xfrm>
            <a:off x="609480" y="6378120"/>
            <a:ext cx="2803679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/>
            <a:lvl1pPr marL="0" lvl="0" indent="0">
              <a:lnSpc>
                <a:spcPct val="100000"/>
              </a:lnSpc>
              <a:buNone/>
              <a:defRPr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algn="l"/>
            <a:r>
              <a:rPr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rPr>
              <a:t>&lt;дата/время&gt;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9" name="Shape 19"/>
          <p:cNvSpPr txBox="1">
            <a:spLocks noGrp="1"/>
          </p:cNvSpPr>
          <p:nvPr>
            <p:ph type="sldNum" idx="4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/>
            <a:lvl1pPr marL="0" lvl="0" indent="0" algn="r">
              <a:lnSpc>
                <a:spcPct val="100000"/>
              </a:lnSpc>
              <a:buNone/>
              <a:defRPr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rPr>
              <a:t>‹#›</a:t>
            </a:r>
            <a:endParaRPr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defPPr/>
      <a:lvl1pPr lvl="0"/>
    </p:titleStyle>
    <p:bodyStyle>
      <a:defPPr/>
      <a:lvl1pPr lvl="0"/>
    </p:bodyStyle>
    <p:otherStyle>
      <a:defPPr/>
      <a:lvl1pPr lvl="0"/>
      <a:lvl2pPr lvl="1"/>
      <a:lvl3pPr lvl="2"/>
      <a:lvl4pPr lvl="3"/>
      <a:lvl5pPr lvl="4"/>
      <a:lvl6pPr lvl="5"/>
      <a:lvl7pPr lvl="6"/>
      <a:lvl8pPr lvl="7"/>
      <a:lvl9pPr lvl="8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7" name="Shape 57"/>
          <p:cNvSpPr txBox="1"/>
          <p:nvPr/>
        </p:nvSpPr>
        <p:spPr>
          <a:xfrm>
            <a:off x="2438400" y="279066"/>
            <a:ext cx="9718565" cy="4001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sz="2000" b="1" cap="all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КОМИТЕТ ОБРАЗОВАНИЯ И НАУКИ ВОЛГОГРАДСКОЙ ОБЛАСТИ</a:t>
            </a:r>
          </a:p>
        </p:txBody>
      </p:sp>
      <p:sp>
        <p:nvSpPr>
          <p:cNvPr id="58" name="Shape 58"/>
          <p:cNvSpPr/>
          <p:nvPr/>
        </p:nvSpPr>
        <p:spPr>
          <a:xfrm>
            <a:off x="533400" y="4876800"/>
            <a:ext cx="2590800" cy="1752600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5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Минпросвещения России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5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№ 171 от 04 марта 2025 г.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800" spc="-5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-5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 </a:t>
            </a:r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4724400" y="4876800"/>
            <a:ext cx="2590800" cy="1898088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4876800" y="5029200"/>
            <a:ext cx="2273093" cy="1549525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5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Минпросвещения России </a:t>
            </a: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-5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№ 170  от 04 марта 2025 г.</a:t>
            </a: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800" spc="-5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-5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«Об 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гражданства»</a:t>
            </a:r>
          </a:p>
        </p:txBody>
      </p:sp>
      <p:pic>
        <p:nvPicPr>
          <p:cNvPr id="62" name="Picture 62"/>
          <p:cNvPicPr/>
          <p:nvPr/>
        </p:nvPicPr>
        <p:blipFill>
          <a:blip r:embed="rId2"/>
          <a:stretch/>
        </p:blipFill>
        <p:spPr>
          <a:xfrm>
            <a:off x="304801" y="990600"/>
            <a:ext cx="3047999" cy="3581400"/>
          </a:xfrm>
          <a:prstGeom prst="rect">
            <a:avLst/>
          </a:prstGeom>
          <a:ln>
            <a:noFill/>
          </a:ln>
        </p:spPr>
      </p:pic>
      <p:pic>
        <p:nvPicPr>
          <p:cNvPr id="64" name="Picture 64"/>
          <p:cNvPicPr/>
          <p:nvPr/>
        </p:nvPicPr>
        <p:blipFill>
          <a:blip r:embed="rId3"/>
          <a:stretch/>
        </p:blipFill>
        <p:spPr>
          <a:xfrm>
            <a:off x="4267200" y="1219200"/>
            <a:ext cx="3124200" cy="3352800"/>
          </a:xfrm>
          <a:prstGeom prst="rect">
            <a:avLst/>
          </a:prstGeom>
          <a:ln>
            <a:noFill/>
          </a:ln>
        </p:spPr>
      </p:pic>
      <p:pic>
        <p:nvPicPr>
          <p:cNvPr id="66" name="Picture 66"/>
          <p:cNvPicPr/>
          <p:nvPr/>
        </p:nvPicPr>
        <p:blipFill>
          <a:blip r:embed="rId4"/>
          <a:stretch/>
        </p:blipFill>
        <p:spPr>
          <a:xfrm>
            <a:off x="8305800" y="1066799"/>
            <a:ext cx="3200400" cy="3581400"/>
          </a:xfrm>
          <a:prstGeom prst="rect">
            <a:avLst/>
          </a:prstGeom>
        </p:spPr>
      </p:pic>
      <p:sp>
        <p:nvSpPr>
          <p:cNvPr id="67" name="Shape 67"/>
          <p:cNvSpPr/>
          <p:nvPr/>
        </p:nvSpPr>
        <p:spPr>
          <a:xfrm>
            <a:off x="8686800" y="4876800"/>
            <a:ext cx="2743200" cy="1905000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" name="Shape 68"/>
          <p:cNvSpPr/>
          <p:nvPr/>
        </p:nvSpPr>
        <p:spPr>
          <a:xfrm>
            <a:off x="8915400" y="5257800"/>
            <a:ext cx="2425493" cy="1180193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-5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Комитет образования и науки Волгоградской области № 342 от  24 марта 2025 г. «Об организации проведения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 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1831828" cy="62837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171 от 04 марта 2025 г.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ПРИЕМА НА ОБУЧЕНИЕ </a:t>
            </a:r>
          </a:p>
        </p:txBody>
      </p:sp>
      <p:sp>
        <p:nvSpPr>
          <p:cNvPr id="71" name="Shape 71"/>
          <p:cNvSpPr/>
          <p:nvPr/>
        </p:nvSpPr>
        <p:spPr>
          <a:xfrm>
            <a:off x="91440" y="853063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r>
              <a: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ОСНОВАНИЯ ДЛЯ ОТКАЗА В ПРИЕМЕ </a:t>
            </a:r>
            <a:br>
              <a: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В ШКОЛУ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110490" y="2438400"/>
            <a:ext cx="5181600" cy="4267200"/>
          </a:xfrm>
          <a:prstGeom prst="roundRect">
            <a:avLst>
              <a:gd name="adj" fmla="val 6448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lIns="91440" tIns="45720" rIns="91440" bIns="45720" anchor="ctr"/>
          <a:lstStyle>
            <a:defPPr/>
            <a:lvl1pPr lvl="0"/>
          </a:lstStyle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Родители через ЕПГУ, РПГУ, через операторов почтовой связи  подают заявление о приеме на обучение и предъявляют: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родство заявителя;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удостоверяющих личность   ребенка;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присвоение родителю ИНН, 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копия СНИЛС родителя (при наличии), а также СНИЛС ребенка (при наличии);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осуществление родителем (законным представителем) трудовой деятельности (при наличии).</a:t>
            </a: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0" i="1" u="none" strike="noStrike" cap="none" spc="0" baseline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 i="1" u="none" strike="noStrike" cap="none" spc="0" baseline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sz="1000" b="1" i="1" u="none" strike="noStrike" cap="none" spc="0" baseline="30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i="1" u="none" strike="noStrike" cap="none" spc="0" baseline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переводом на русский язык.</a:t>
            </a:r>
            <a:endParaRPr sz="1000" b="1" i="0" u="none" strike="noStrike" cap="none" spc="0" baseline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110490" y="1651501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>
              <a:spcAft>
                <a:spcPts val="0"/>
              </a:spcAft>
            </a:pPr>
            <a:r>
              <a: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ЗАЯВЛЕНИЕ И ПЕРЕЧЕНЬ ДОКУМЕНТОВ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181600" y="853063"/>
            <a:ext cx="6557010" cy="7131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171450" indent="-171450" algn="l">
              <a:buFont typeface="Wingdings"/>
              <a:buChar char="ü"/>
            </a:pPr>
            <a:r>
              <a:rPr sz="1000" b="1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Ребенок не может быть зачислен в школу только в том случае, если в ней нет свободных мет;</a:t>
            </a:r>
          </a:p>
          <a:p>
            <a:pPr marL="171450" indent="-171450" algn="l">
              <a:buFont typeface="Wingdings"/>
              <a:buChar char="ü"/>
            </a:pPr>
            <a:r>
              <a:rPr sz="1000" b="1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marL="171450" indent="-171450" algn="l">
              <a:buFont typeface="Wingdings"/>
              <a:buChar char="ü"/>
            </a:pPr>
            <a:r>
              <a:rPr sz="1000" b="1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если не прошел тестирование.</a:t>
            </a:r>
            <a:endParaRPr sz="1000" b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hape 75"/>
          <p:cNvSpPr/>
          <p:nvPr/>
        </p:nvSpPr>
        <p:spPr>
          <a:xfrm>
            <a:off x="5562600" y="1657851"/>
            <a:ext cx="60960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>
              <a:spcAft>
                <a:spcPts val="0"/>
              </a:spcAft>
            </a:pP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</a:t>
            </a:r>
            <a:r>
              <a: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ПРОВЕРКА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ДОКУМЕНТОВ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</a:t>
            </a:r>
            <a:r>
              <a: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НАПРАВЛЕНИЕ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b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НА ТЕСТИРОВАНИЕ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" name="Shape 76"/>
          <p:cNvSpPr/>
          <p:nvPr/>
        </p:nvSpPr>
        <p:spPr>
          <a:xfrm>
            <a:off x="5562600" y="2514599"/>
            <a:ext cx="6252210" cy="38862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521335" marR="487680" lvl="0" indent="-171450" algn="just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Образовательная организация </a:t>
            </a:r>
            <a:r>
              <a:rPr sz="1100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не более 5 рабочих дней проводит проверку комплектности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предоставленных документов;</a:t>
            </a:r>
          </a:p>
          <a:p>
            <a:pPr marL="521335" marR="487680" lvl="0" indent="-171450" algn="just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Если представлен полный комплект документов, общеобразовательная организация </a:t>
            </a:r>
            <a:r>
              <a:rPr sz="1100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течение 25 рабочих дней проверяет их достоверность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</a:p>
          <a:p>
            <a:pPr marL="521335" marR="487680" lvl="0" indent="-171450" algn="just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После проверки достоверности документов ребенок </a:t>
            </a:r>
            <a:r>
              <a:rPr sz="1100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направляется </a:t>
            </a:r>
            <a:br>
              <a:rPr sz="1100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тестирующую организацию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</a:p>
          <a:p>
            <a:pPr marL="521335" marR="487680" lvl="0" indent="-171450" algn="just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Информация о </a:t>
            </a:r>
            <a:r>
              <a:rPr sz="1100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направлении на тестировании направляется по адресу , указанному в заявлении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 приеме на обучение, и в личный кабинет ЕПГУ;</a:t>
            </a:r>
          </a:p>
          <a:p>
            <a:pPr marL="521335" marR="487680" indent="-171450" algn="just"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Одновременно </a:t>
            </a:r>
            <a:r>
              <a:rPr sz="1100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общеобразовательная организация уведомляет тестирующую организацию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электронной форме через ЕПГУ или </a:t>
            </a:r>
            <a:b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 использованием РПГУ;</a:t>
            </a:r>
          </a:p>
          <a:p>
            <a:pPr marL="349885" marR="487680" lvl="0" indent="0" algn="ctr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</a:pPr>
            <a:r>
              <a:rPr sz="1200">
                <a:solidFill>
                  <a:schemeClr val="tx1"/>
                </a:solidFill>
              </a:rPr>
              <a:t/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rgbClr val="FF0000"/>
                </a:solidFill>
                <a:latin typeface="Century Gothic"/>
                <a:ea typeface="Century Gothic"/>
                <a:cs typeface="Century Gothic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  <p:sp>
        <p:nvSpPr>
          <p:cNvPr id="77" name="Shape 77"/>
          <p:cNvSpPr/>
          <p:nvPr/>
        </p:nvSpPr>
        <p:spPr>
          <a:xfrm>
            <a:off x="5495925" y="1592584"/>
            <a:ext cx="546658" cy="83099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sz="48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2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120014" y="1564505"/>
            <a:ext cx="546659" cy="83099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sz="48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1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7259828" cy="62837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171 от 04 марта 2025 г.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ПРИЕМА НА ОБУЧЕНИЕ </a:t>
            </a:r>
          </a:p>
        </p:txBody>
      </p:sp>
      <p:sp>
        <p:nvSpPr>
          <p:cNvPr id="82" name="Shape 82"/>
          <p:cNvSpPr/>
          <p:nvPr/>
        </p:nvSpPr>
        <p:spPr>
          <a:xfrm>
            <a:off x="163830" y="810776"/>
            <a:ext cx="11650980" cy="713163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ПОСЛЕ</a:t>
            </a:r>
            <a:r>
              <a:rPr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ПРОХОЖДЕНИЯ</a:t>
            </a:r>
            <a:r>
              <a:rPr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ТЕСТИРОВАНИЯ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3" name="Shape 83"/>
          <p:cNvSpPr/>
          <p:nvPr/>
        </p:nvSpPr>
        <p:spPr>
          <a:xfrm>
            <a:off x="6096000" y="3352800"/>
            <a:ext cx="5393055" cy="1433466"/>
          </a:xfrm>
          <a:prstGeom prst="roundRect">
            <a:avLst>
              <a:gd name="adj" fmla="val 6448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lIns="91440" tIns="45720" rIns="91440" bIns="45720" anchor="ctr"/>
          <a:lstStyle/>
          <a:p>
            <a:pPr marL="628650" marR="0" indent="0" algn="ctr">
              <a:lnSpc>
                <a:spcPct val="100000"/>
              </a:lnSpc>
              <a:spcBef>
                <a:spcPts val="0"/>
              </a:spcBef>
            </a:pPr>
            <a: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Если заявление о приеме на обучение подано в электронном виде, запрещается требовать копии документов за исключение копий или оригиналов документов, подтверждение которых в электронном виде невозможно.</a:t>
            </a:r>
          </a:p>
        </p:txBody>
      </p:sp>
      <p:sp>
        <p:nvSpPr>
          <p:cNvPr id="84" name="Shape 84"/>
          <p:cNvSpPr/>
          <p:nvPr/>
        </p:nvSpPr>
        <p:spPr>
          <a:xfrm>
            <a:off x="163830" y="2644425"/>
            <a:ext cx="11723370" cy="713163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ДОПОЛНИТЕЛЬНО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163830" y="1635174"/>
            <a:ext cx="3112770" cy="87942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r>
              <a:rPr sz="1100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Тестирующая организация </a:t>
            </a:r>
            <a:r>
              <a:rPr sz="1100" b="1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в течение 3-х дней </a:t>
            </a:r>
            <a:r>
              <a:rPr sz="1100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после тестирования уведомляет образовательную организацию (школу) о результатах</a:t>
            </a:r>
            <a:endParaRPr sz="110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304800" y="3352800"/>
            <a:ext cx="5393055" cy="12954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algn="just">
              <a:spcAft>
                <a:spcPts val="0"/>
              </a:spcAft>
            </a:pPr>
            <a: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Граждане</a:t>
            </a:r>
            <a:r>
              <a:rPr sz="120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Белоруссии при приеме в школу предъявляют: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indent="450215" algn="just">
              <a:spcAft>
                <a:spcPts val="0"/>
              </a:spcAft>
            </a:pPr>
            <a: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копия свидетельства о рождении ребенка;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indent="450215" algn="just">
              <a:spcAft>
                <a:spcPts val="0"/>
              </a:spcAft>
            </a:pPr>
            <a: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копия паспорта;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indent="450215" algn="just">
              <a:spcAft>
                <a:spcPts val="0"/>
              </a:spcAft>
            </a:pPr>
            <a: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справку о регистрации по месту жительства.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3505200" y="1673775"/>
            <a:ext cx="4038600" cy="856748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r>
              <a:rPr sz="1100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Информация </a:t>
            </a:r>
            <a:r>
              <a:rPr sz="1100" b="1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sz="1100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(почтовый или электронный), указанному в заявлении о приеме на обучение, и в личный кабинет ЕПГУ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7848600" y="1657850"/>
            <a:ext cx="4038600" cy="872673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r>
              <a:rPr sz="1100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sz="1100" b="1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в течение 5 рабочих дней </a:t>
            </a:r>
            <a:r>
              <a:rPr sz="1100" spc="-5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после официального поступления информации об успешном прохождении тестирования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173355" y="751859"/>
            <a:ext cx="546659" cy="83099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sz="48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3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173355" y="2530524"/>
            <a:ext cx="546659" cy="83099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sz="48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4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228600" y="4724400"/>
            <a:ext cx="5562600" cy="1524000"/>
          </a:xfrm>
          <a:prstGeom prst="roundRect">
            <a:avLst>
              <a:gd name="adj" fmla="val 6448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lIns="91440" tIns="45720" rIns="91440" bIns="45720" anchor="ctr"/>
          <a:lstStyle/>
          <a:p>
            <a:pPr marL="628650" marR="0" indent="0" algn="ctr">
              <a:lnSpc>
                <a:spcPct val="100000"/>
              </a:lnSpc>
              <a:spcBef>
                <a:spcPts val="0"/>
              </a:spcBef>
            </a:pPr>
            <a: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Письмо комитета от 26 марта 2025 № И-10/2143 </a:t>
            </a:r>
            <a:b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</a:br>
            <a: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(Памятка об осуществлении образовательной организацией проверки достоверности документов, подтверждающих законность нахождения ребенка и его законных представителей на территории Российской Федерации, разработанную МВД России).</a:t>
            </a:r>
          </a:p>
        </p:txBody>
      </p:sp>
      <p:sp>
        <p:nvSpPr>
          <p:cNvPr id="92" name="Shape 92"/>
          <p:cNvSpPr/>
          <p:nvPr/>
        </p:nvSpPr>
        <p:spPr>
          <a:xfrm>
            <a:off x="6096000" y="4953000"/>
            <a:ext cx="5410200" cy="1295400"/>
          </a:xfrm>
          <a:prstGeom prst="roundRect">
            <a:avLst>
              <a:gd name="adj" fmla="val 6448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lIns="91440" tIns="45720" rIns="91440" bIns="45720" anchor="ctr"/>
          <a:lstStyle/>
          <a:p>
            <a:pPr marL="628650" marR="0" indent="0" algn="ctr">
              <a:lnSpc>
                <a:spcPct val="100000"/>
              </a:lnSpc>
              <a:spcBef>
                <a:spcPts val="0"/>
              </a:spcBef>
            </a:pPr>
            <a:r>
              <a:rPr sz="1200" spc="-5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В соответствии с пунктом 1 статьи 312 Федерального закона № 115-ФЗ учет иностранных граждан, находящихся в Российской Федерации и не имеющих законных оснований для пребывания (проживания) в Российской Федерации, осуществляется путем внесения сведений о них, в том числе персональных данных, в реестр контролируемых лиц.</a:t>
            </a:r>
          </a:p>
        </p:txBody>
      </p:sp>
      <p:sp>
        <p:nvSpPr>
          <p:cNvPr id="93" name="Shape 93"/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170 от 04 марта 2025г.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ПРОВЕДЕНИЯ ТЕСТИРОВАНИЯ 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232409" y="1705274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>
            <a:spAutoFit/>
          </a:bodyPr>
          <a:lstStyle/>
          <a:p>
            <a:pPr marL="350520" marR="895350" indent="0" algn="ctr">
              <a:spcBef>
                <a:spcPts val="130"/>
              </a:spcBef>
            </a:pPr>
            <a:r>
              <a:rPr sz="20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 ТЕСТИРОВАНИЕ</a:t>
            </a:r>
            <a:endParaRPr sz="20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7" name="Shape 97"/>
          <p:cNvSpPr/>
          <p:nvPr/>
        </p:nvSpPr>
        <p:spPr>
          <a:xfrm>
            <a:off x="167004" y="2133599"/>
            <a:ext cx="6005196" cy="4096823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969010" indent="-342900" algn="l">
              <a:spcBef>
                <a:spcPts val="1095"/>
              </a:spcBef>
              <a:buFont typeface="+mn-lt"/>
              <a:buAutoNum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Тестирование проводится на основании направления, выданного образовательной организацией;</a:t>
            </a:r>
          </a:p>
          <a:p>
            <a:pPr marL="342900" marR="969010" indent="-342900" algn="l">
              <a:spcBef>
                <a:spcPts val="1095"/>
              </a:spcBef>
              <a:buFont typeface="+mn-lt"/>
              <a:buAutoNum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тестирование;</a:t>
            </a:r>
          </a:p>
          <a:p>
            <a:pPr marL="342900" marR="969010" indent="-342900" algn="l">
              <a:spcBef>
                <a:spcPts val="1095"/>
              </a:spcBef>
              <a:buFont typeface="+mn-lt"/>
              <a:buAutoNum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Тестирование проводится ежемесячно в тестирующих организациях каждый второй и четвертый вторник месяца.</a:t>
            </a:r>
          </a:p>
          <a:p>
            <a:pPr marL="342900" marR="969010" indent="-342900" algn="l">
              <a:spcBef>
                <a:spcPts val="1095"/>
              </a:spcBef>
              <a:buFont typeface="+mn-lt"/>
              <a:buAutoNum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организаций;</a:t>
            </a:r>
          </a:p>
          <a:p>
            <a:pPr marL="342900" marR="969010" indent="-342900" algn="l">
              <a:spcBef>
                <a:spcPts val="1095"/>
              </a:spcBef>
              <a:buFont typeface="+mn-lt"/>
              <a:buAutoNum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ГИА.</a:t>
            </a:r>
          </a:p>
          <a:p>
            <a:pPr marL="342900" marR="969010" indent="-342900" algn="l">
              <a:spcBef>
                <a:spcPts val="1095"/>
              </a:spcBef>
              <a:buFont typeface="+mn-lt"/>
              <a:buAutoNum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Тестирование проводится по годам обучения. Уровни знания русского языка:  достаточный и недостаточный;</a:t>
            </a:r>
          </a:p>
        </p:txBody>
      </p:sp>
      <p:sp>
        <p:nvSpPr>
          <p:cNvPr id="98" name="Shape 98"/>
          <p:cNvSpPr/>
          <p:nvPr/>
        </p:nvSpPr>
        <p:spPr>
          <a:xfrm>
            <a:off x="6234169" y="2051170"/>
            <a:ext cx="5806440" cy="3903071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>
              <a:spcAft>
                <a:spcPts val="0"/>
              </a:spcAft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7. Тестирование проводится в устной и письменной форме </a:t>
            </a:r>
            <a:b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(за исключением тестирования поступающих в 1 класс). Продолжительность проведения  тестирования составляет не более 80 минут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8. Во время проведения тестирования обязательна видео и аудио запись;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9. Для проведения тестирования создается комиссия. </a:t>
            </a: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10. Перед проведением тестирования проводиться инструктаж ребенка.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электронно вычислительной техникой, справочными материалами, шпаргалками.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/>
            </a:r>
            <a:b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12. Родители имеют право подать апелляцию в соответствии с приказом Облкомобразования от 24 марта 2025 г. № 343 "О создании апелляционной комиссии по решению спорных вопросов, возникающих при оценивании результатов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области"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marL="342900" indent="-342900" algn="just">
              <a:spcAft>
                <a:spcPts val="0"/>
              </a:spcAft>
              <a:buFont typeface="+mn-lt"/>
              <a:buAutoNum type="arabicPeriod"/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Font typeface="+mn-lt"/>
              <a:buAutoNum type="arabicPeriod"/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9" name="Shape 99"/>
          <p:cNvSpPr txBox="1"/>
          <p:nvPr/>
        </p:nvSpPr>
        <p:spPr>
          <a:xfrm>
            <a:off x="176529" y="776645"/>
            <a:ext cx="3692207" cy="63222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>
            <a:spAutoFit/>
          </a:bodyPr>
          <a:lstStyle/>
          <a:p>
            <a:pPr marL="350520" marR="895350" indent="0" algn="ctr">
              <a:spcBef>
                <a:spcPts val="130"/>
              </a:spcBef>
            </a:pPr>
            <a:r>
              <a:rPr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ТЕСТИРУЮЩАЯ ОРГАНИЗАЦИЯ 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6367781" y="5975693"/>
            <a:ext cx="5704204" cy="75533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>
            <a:spAutoFit/>
          </a:bodyPr>
          <a:lstStyle/>
          <a:p>
            <a:pPr marL="350520" marR="969010" indent="0" algn="ctr">
              <a:spcBef>
                <a:spcPts val="1095"/>
              </a:spcBef>
            </a:pPr>
            <a:r>
              <a:rPr sz="1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Рособрнадзором</a:t>
            </a:r>
          </a:p>
        </p:txBody>
      </p:sp>
      <p:sp>
        <p:nvSpPr>
          <p:cNvPr id="101" name="Shape 101"/>
          <p:cNvSpPr/>
          <p:nvPr/>
        </p:nvSpPr>
        <p:spPr>
          <a:xfrm>
            <a:off x="177802" y="729558"/>
            <a:ext cx="415290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1</a:t>
            </a:r>
            <a:endParaRPr sz="36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340869" y="38373"/>
            <a:ext cx="10022331" cy="62837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170 ОТ 04 МАРТА 2025 Г.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ПРОВЕДЕНИЯ ТЕСТИРОВАНИЯ </a:t>
            </a:r>
            <a:endParaRPr sz="1400" spc="-10"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05" name="Shape 105"/>
          <p:cNvSpPr/>
          <p:nvPr/>
        </p:nvSpPr>
        <p:spPr>
          <a:xfrm>
            <a:off x="533400" y="685800"/>
            <a:ext cx="4800600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304800" y="840714"/>
            <a:ext cx="5638800" cy="33855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sz="1600" b="1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3 </a:t>
            </a:r>
            <a:r>
              <a: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РЕЗУЛЬТАТЫ ТЕСТИРОВАНИЯ</a:t>
            </a:r>
          </a:p>
        </p:txBody>
      </p:sp>
      <p:sp>
        <p:nvSpPr>
          <p:cNvPr id="107" name="Shape 107"/>
          <p:cNvSpPr/>
          <p:nvPr/>
        </p:nvSpPr>
        <p:spPr>
          <a:xfrm>
            <a:off x="304801" y="1296084"/>
            <a:ext cx="4800600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304801" y="1295400"/>
            <a:ext cx="5486399" cy="2448873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txBody>
          <a:bodyPr lIns="91440" tIns="45720" rIns="91440" bIns="45720" anchor="ctr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R="969010" lvl="0" algn="l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Font typeface="+mn-lt"/>
              <a:buAutoNum type="arabicPeriod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Тестирующая организация в течение 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тестирования.</a:t>
            </a:r>
          </a:p>
          <a:p>
            <a:pPr marR="969010" lvl="0" algn="l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Font typeface="+mn-lt"/>
              <a:buAutoNum type="arabicPeriod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Исполнительные органы в сфере образования предоставляют МВД доступ к сведениям о тестировании и зачислении в школу в государственных информационных системах субъектов РФ и (или) посредством системы межведомственного электронного взаимодействия.</a:t>
            </a:r>
          </a:p>
        </p:txBody>
      </p:sp>
      <p:sp>
        <p:nvSpPr>
          <p:cNvPr id="109" name="Shape 109"/>
          <p:cNvSpPr/>
          <p:nvPr/>
        </p:nvSpPr>
        <p:spPr>
          <a:xfrm>
            <a:off x="314325" y="3962400"/>
            <a:ext cx="4791075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2204784" y="4490695"/>
            <a:ext cx="2900616" cy="1533525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txBody>
          <a:bodyPr lIns="91440" tIns="45720" rIns="91440" bIns="45720" anchor="ctr"/>
          <a:lstStyle/>
          <a:p>
            <a:pPr algn="l">
              <a:spcAft>
                <a:spcPts val="0"/>
              </a:spcAft>
            </a:pPr>
            <a:r>
              <a:rPr sz="14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sz="1400" b="1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успешном прохождении тестирования</a:t>
            </a:r>
          </a:p>
        </p:txBody>
      </p:sp>
      <p:sp>
        <p:nvSpPr>
          <p:cNvPr id="111" name="Shape 111"/>
          <p:cNvSpPr/>
          <p:nvPr/>
        </p:nvSpPr>
        <p:spPr>
          <a:xfrm rot="2496345" flipH="1">
            <a:off x="769497" y="4341627"/>
            <a:ext cx="1116765" cy="1364934"/>
          </a:xfrm>
          <a:prstGeom prst="corner">
            <a:avLst>
              <a:gd name="adj1" fmla="val 39773"/>
              <a:gd name="adj2" fmla="val 44318"/>
            </a:avLst>
          </a:prstGeom>
          <a:solidFill>
            <a:srgbClr val="003366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2" name="Shape 112"/>
          <p:cNvSpPr/>
          <p:nvPr/>
        </p:nvSpPr>
        <p:spPr>
          <a:xfrm>
            <a:off x="5714998" y="762000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800725" y="836220"/>
            <a:ext cx="5019675" cy="33855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sz="1600" b="1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4 </a:t>
            </a:r>
            <a:r>
              <a: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ТЕСТИРОВАНИЕ НЕ ПРОЙДЕНО </a:t>
            </a:r>
          </a:p>
        </p:txBody>
      </p:sp>
      <p:sp>
        <p:nvSpPr>
          <p:cNvPr id="114" name="Shape 114"/>
          <p:cNvSpPr/>
          <p:nvPr/>
        </p:nvSpPr>
        <p:spPr>
          <a:xfrm>
            <a:off x="5714998" y="1401654"/>
            <a:ext cx="6096001" cy="172254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171450" indent="-171450" algn="just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Если ребенок не прошел тестирование, предлагается пройти дополнительное обучение русскому языку.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marL="171450" indent="-171450" algn="just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Повторно пройти тестирование можно не ранее, чем через 3 месяца.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marL="171450" indent="-171450" algn="just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При повторном прохождении тестирования не допускается повторное предоставление ранее использованного варианта.</a:t>
            </a:r>
          </a:p>
          <a:p>
            <a:pPr marL="342900" indent="-342900" algn="just">
              <a:spcAft>
                <a:spcPts val="0"/>
              </a:spcAft>
              <a:buFont typeface="+mn-lt"/>
              <a:buAutoNum type="arabicPeriod"/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00725" y="3466416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txBody>
          <a:bodyPr lIns="91440" tIns="45720" rIns="91440" bIns="45720" anchor="ctr"/>
          <a:lstStyle/>
          <a:p>
            <a:pPr marR="895350" algn="l">
              <a:spcBef>
                <a:spcPts val="130"/>
              </a:spcBef>
            </a:pPr>
            <a:r>
              <a:rPr b="1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5 </a:t>
            </a:r>
            <a:r>
              <a: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УЧЕТ И ХРАНЕНИЕ МАТЕРИАЛОВ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781675" y="4266865"/>
            <a:ext cx="6010273" cy="175735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171450" indent="-171450" algn="just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Все материалы тестирования хранятся в тестирующей организации. 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marL="171450" indent="-171450" algn="just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Учет сведений о результатах тестирования обеспечивается образовательными организациями. 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marL="171450" indent="-171450" algn="just"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Обеспечивается публикация на ЕПГУ (при наличии технической возможности) или РПГУ</a:t>
            </a:r>
          </a:p>
        </p:txBody>
      </p:sp>
      <p:sp>
        <p:nvSpPr>
          <p:cNvPr id="117" name="Shape 117"/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6304575" y="889844"/>
            <a:ext cx="5430225" cy="573955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94300" y="889844"/>
            <a:ext cx="5877900" cy="5739556"/>
          </a:xfrm>
          <a:prstGeom prst="roundRect">
            <a:avLst>
              <a:gd name="adj" fmla="val 4205"/>
            </a:avLst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360000" y="76200"/>
            <a:ext cx="5126400" cy="345239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l"/>
            <a:r>
              <a:rPr sz="3200" b="1" spc="-12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ГОРЯЧАЯ ЛИНИЯ</a:t>
            </a:r>
            <a:endParaRPr sz="3200" spc="-1">
              <a:solidFill>
                <a:srgbClr val="00000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22" name="Shape 122"/>
          <p:cNvSpPr/>
          <p:nvPr/>
        </p:nvSpPr>
        <p:spPr>
          <a:xfrm>
            <a:off x="388574" y="889844"/>
            <a:ext cx="5783626" cy="55092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sz="2000" b="1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МИНПРОСВЕЩЕНИЯ РОССИИ СОЗДАНА ГОРЯЧАЯ ЛИНИЯ В ЦЕЛЯХ ОРГАНИЗАЦИИ РАЗЪЯСНЕНИЯ РАБОТЫ В РАМКАХ ПРИКАЗОВ МИНПРОСВЕЩЕНИЯ РОССИИ:</a:t>
            </a:r>
          </a:p>
          <a:p>
            <a:endParaRPr sz="1600">
              <a:latin typeface="Century Gothic"/>
              <a:ea typeface="Century Gothic"/>
              <a:cs typeface="Century Gothic"/>
            </a:endParaRPr>
          </a:p>
          <a:p>
            <a:pPr marL="266700" indent="0"/>
            <a:r>
              <a:rPr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от 4 марта 2025 г. № 170 «Об 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 лиц без гражданства </a:t>
            </a:r>
          </a:p>
          <a:p>
            <a:pPr marL="266700" indent="0"/>
            <a:endParaRPr sz="1600">
              <a:solidFill>
                <a:schemeClr val="bg1"/>
              </a:solidFill>
              <a:latin typeface="Century Gothic"/>
              <a:ea typeface="Century Gothic"/>
              <a:cs typeface="Century Gothic"/>
            </a:endParaRPr>
          </a:p>
          <a:p>
            <a:pPr marL="266700" indent="0"/>
            <a:r>
              <a:rPr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от 4 марта 2025 г. № 171 «О внесении изменений в 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</a:t>
            </a:r>
          </a:p>
        </p:txBody>
      </p:sp>
      <p:sp>
        <p:nvSpPr>
          <p:cNvPr id="123" name="Shape 123"/>
          <p:cNvSpPr/>
          <p:nvPr/>
        </p:nvSpPr>
        <p:spPr>
          <a:xfrm>
            <a:off x="466725" y="2447925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4" name="Shape 124"/>
          <p:cNvSpPr/>
          <p:nvPr/>
        </p:nvSpPr>
        <p:spPr>
          <a:xfrm>
            <a:off x="466725" y="4657723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5" name="Shape 125"/>
          <p:cNvSpPr/>
          <p:nvPr/>
        </p:nvSpPr>
        <p:spPr>
          <a:xfrm>
            <a:off x="6400800" y="1092964"/>
            <a:ext cx="5029200" cy="409342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sz="2000" b="1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ФУНКЦИОНИРОВАНИЕ </a:t>
            </a:r>
          </a:p>
          <a:p>
            <a:r>
              <a:rPr sz="2000" b="1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«ГОРЯЧЕЙ ЛИНИИ»</a:t>
            </a:r>
            <a:r>
              <a:rPr sz="20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/>
            </a:r>
            <a:br>
              <a:rPr sz="20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</a:br>
            <a:endParaRPr sz="2000"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endParaRPr sz="2000"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marL="1343025" indent="0"/>
            <a: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с 9:00 до 18:00 по московскому времени </a:t>
            </a:r>
          </a:p>
          <a:p>
            <a:pPr marL="1343025" indent="0"/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marL="1343025" indent="0"/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marL="1343025" indent="0"/>
            <a: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телефон (495) 587-01-10, доб.  3291</a:t>
            </a:r>
            <a:b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</a:br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marL="1343025" indent="0"/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marL="1343025" indent="0"/>
            <a: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адрес электронной почты zasyadko-vk@edu.gov.ru</a:t>
            </a:r>
          </a:p>
        </p:txBody>
      </p:sp>
      <p:grpSp>
        <p:nvGrpSpPr>
          <p:cNvPr id="126" name="Shape 126"/>
          <p:cNvGrpSpPr/>
          <p:nvPr/>
        </p:nvGrpSpPr>
        <p:grpSpPr>
          <a:xfrm>
            <a:off x="6610309" y="4521622"/>
            <a:ext cx="737820" cy="736177"/>
            <a:chOff x="0" y="0"/>
            <a:chExt cx="737820" cy="736177"/>
          </a:xfrm>
        </p:grpSpPr>
        <p:sp>
          <p:nvSpPr>
            <p:cNvPr id="127" name="Shape 127"/>
            <p:cNvSpPr/>
            <p:nvPr/>
          </p:nvSpPr>
          <p:spPr>
            <a:xfrm>
              <a:off x="234780" y="282913"/>
              <a:ext cx="47312" cy="4649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91"/>
                <a:gd name="ODFBottom" fmla="val 679"/>
                <a:gd name="ODFWidth" fmla="val 691"/>
                <a:gd name="ODFHeight" fmla="val 679"/>
              </a:gdLst>
              <a:ahLst/>
              <a:cxnLst/>
              <a:rect l="OXMLTextRectL" t="OXMLTextRectT" r="OXMLTextRectR" b="OXMLTextRectB"/>
              <a:pathLst>
                <a:path w="691" h="679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8" name="Shape 128"/>
            <p:cNvSpPr/>
            <p:nvPr/>
          </p:nvSpPr>
          <p:spPr>
            <a:xfrm>
              <a:off x="345631" y="282913"/>
              <a:ext cx="46558" cy="4649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80"/>
                <a:gd name="ODFBottom" fmla="val 679"/>
                <a:gd name="ODFWidth" fmla="val 680"/>
                <a:gd name="ODFHeight" fmla="val 679"/>
              </a:gdLst>
              <a:ahLst/>
              <a:cxnLst/>
              <a:rect l="OXMLTextRectL" t="OXMLTextRectT" r="OXMLTextRectR" b="OXMLTextRectB"/>
              <a:pathLst>
                <a:path w="680" h="679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9" name="Shape 129"/>
            <p:cNvSpPr/>
            <p:nvPr/>
          </p:nvSpPr>
          <p:spPr>
            <a:xfrm>
              <a:off x="454840" y="282913"/>
              <a:ext cx="47381" cy="4649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92"/>
                <a:gd name="ODFBottom" fmla="val 679"/>
                <a:gd name="ODFWidth" fmla="val 692"/>
                <a:gd name="ODFHeight" fmla="val 679"/>
              </a:gdLst>
              <a:ahLst/>
              <a:cxnLst/>
              <a:rect l="OXMLTextRectL" t="OXMLTextRectT" r="OXMLTextRectR" b="OXMLTextRectB"/>
              <a:pathLst>
                <a:path w="692" h="679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30" name="Shape 130"/>
            <p:cNvSpPr/>
            <p:nvPr/>
          </p:nvSpPr>
          <p:spPr>
            <a:xfrm>
              <a:off x="0" y="0"/>
              <a:ext cx="737820" cy="736177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0776"/>
                <a:gd name="ODFBottom" fmla="val 10752"/>
                <a:gd name="ODFWidth" fmla="val 10776"/>
                <a:gd name="ODFHeight" fmla="val 10752"/>
              </a:gdLst>
              <a:ahLst/>
              <a:cxnLst/>
              <a:rect l="OXMLTextRectL" t="OXMLTextRectT" r="OXMLTextRectR" b="OXMLTextRectB"/>
              <a:pathLst>
                <a:path w="10776" h="10752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1" name="Shape 131"/>
          <p:cNvGrpSpPr/>
          <p:nvPr/>
        </p:nvGrpSpPr>
        <p:grpSpPr>
          <a:xfrm>
            <a:off x="6553430" y="3407527"/>
            <a:ext cx="794700" cy="707273"/>
            <a:chOff x="0" y="0"/>
            <a:chExt cx="794700" cy="707273"/>
          </a:xfrm>
        </p:grpSpPr>
        <p:sp>
          <p:nvSpPr>
            <p:cNvPr id="132" name="Shape 132"/>
            <p:cNvSpPr/>
            <p:nvPr/>
          </p:nvSpPr>
          <p:spPr>
            <a:xfrm>
              <a:off x="506591" y="587099"/>
              <a:ext cx="34813" cy="2841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49"/>
                <a:gd name="ODFBottom" fmla="val 584"/>
                <a:gd name="ODFWidth" fmla="val 649"/>
                <a:gd name="ODFHeight" fmla="val 584"/>
              </a:gdLst>
              <a:ahLst/>
              <a:cxnLst/>
              <a:rect l="OXMLTextRectL" t="OXMLTextRectT" r="OXMLTextRectR" b="OXMLTextRectB"/>
              <a:pathLst>
                <a:path w="649" h="584">
                  <a:moveTo>
                    <a:pt x="371" y="1"/>
                  </a:moveTo>
                  <a:cubicBezTo>
                    <a:pt x="124" y="1"/>
                    <a:pt x="1" y="310"/>
                    <a:pt x="155" y="495"/>
                  </a:cubicBezTo>
                  <a:cubicBezTo>
                    <a:pt x="217" y="556"/>
                    <a:pt x="292" y="584"/>
                    <a:pt x="365" y="584"/>
                  </a:cubicBezTo>
                  <a:cubicBezTo>
                    <a:pt x="511" y="584"/>
                    <a:pt x="649" y="474"/>
                    <a:pt x="649" y="310"/>
                  </a:cubicBezTo>
                  <a:cubicBezTo>
                    <a:pt x="649" y="124"/>
                    <a:pt x="525" y="1"/>
                    <a:pt x="371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</a:endParaRPr>
            </a:p>
          </p:txBody>
        </p:sp>
        <p:sp>
          <p:nvSpPr>
            <p:cNvPr id="133" name="Shape 133"/>
            <p:cNvSpPr/>
            <p:nvPr/>
          </p:nvSpPr>
          <p:spPr>
            <a:xfrm>
              <a:off x="0" y="0"/>
              <a:ext cx="794700" cy="70727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4815"/>
                <a:gd name="ODFBottom" fmla="val 14537"/>
                <a:gd name="ODFWidth" fmla="val 14815"/>
                <a:gd name="ODFHeight" fmla="val 14537"/>
              </a:gdLst>
              <a:ahLst/>
              <a:cxnLst/>
              <a:rect l="OXMLTextRectL" t="OXMLTextRectT" r="OXMLTextRectR" b="OXMLTextRectB"/>
              <a:pathLst>
                <a:path w="14815" h="14537">
                  <a:moveTo>
                    <a:pt x="13395" y="5865"/>
                  </a:moveTo>
                  <a:cubicBezTo>
                    <a:pt x="14105" y="5896"/>
                    <a:pt x="14105" y="6945"/>
                    <a:pt x="13395" y="7007"/>
                  </a:cubicBezTo>
                  <a:lnTo>
                    <a:pt x="12562" y="7007"/>
                  </a:lnTo>
                  <a:cubicBezTo>
                    <a:pt x="11852" y="6945"/>
                    <a:pt x="11852" y="5896"/>
                    <a:pt x="12562" y="5865"/>
                  </a:cubicBezTo>
                  <a:close/>
                  <a:moveTo>
                    <a:pt x="13395" y="7562"/>
                  </a:moveTo>
                  <a:cubicBezTo>
                    <a:pt x="13703" y="7562"/>
                    <a:pt x="13981" y="7809"/>
                    <a:pt x="13981" y="8118"/>
                  </a:cubicBezTo>
                  <a:cubicBezTo>
                    <a:pt x="13981" y="8426"/>
                    <a:pt x="13703" y="8704"/>
                    <a:pt x="13395" y="8704"/>
                  </a:cubicBezTo>
                  <a:lnTo>
                    <a:pt x="12562" y="8704"/>
                  </a:lnTo>
                  <a:cubicBezTo>
                    <a:pt x="11790" y="8704"/>
                    <a:pt x="11790" y="7562"/>
                    <a:pt x="12562" y="7562"/>
                  </a:cubicBezTo>
                  <a:close/>
                  <a:moveTo>
                    <a:pt x="13395" y="9260"/>
                  </a:moveTo>
                  <a:cubicBezTo>
                    <a:pt x="13703" y="9260"/>
                    <a:pt x="13981" y="9506"/>
                    <a:pt x="13981" y="9815"/>
                  </a:cubicBezTo>
                  <a:cubicBezTo>
                    <a:pt x="13981" y="10154"/>
                    <a:pt x="13703" y="10401"/>
                    <a:pt x="13395" y="10401"/>
                  </a:cubicBezTo>
                  <a:lnTo>
                    <a:pt x="12562" y="10401"/>
                  </a:lnTo>
                  <a:cubicBezTo>
                    <a:pt x="11852" y="10340"/>
                    <a:pt x="11852" y="9321"/>
                    <a:pt x="12562" y="9260"/>
                  </a:cubicBezTo>
                  <a:close/>
                  <a:moveTo>
                    <a:pt x="1698" y="6698"/>
                  </a:moveTo>
                  <a:lnTo>
                    <a:pt x="1698" y="12099"/>
                  </a:lnTo>
                  <a:lnTo>
                    <a:pt x="556" y="12099"/>
                  </a:lnTo>
                  <a:lnTo>
                    <a:pt x="556" y="6698"/>
                  </a:lnTo>
                  <a:close/>
                  <a:moveTo>
                    <a:pt x="8488" y="5001"/>
                  </a:moveTo>
                  <a:cubicBezTo>
                    <a:pt x="8334" y="5649"/>
                    <a:pt x="7747" y="6142"/>
                    <a:pt x="7099" y="6142"/>
                  </a:cubicBezTo>
                  <a:lnTo>
                    <a:pt x="6266" y="6142"/>
                  </a:lnTo>
                  <a:cubicBezTo>
                    <a:pt x="6081" y="6142"/>
                    <a:pt x="5957" y="6266"/>
                    <a:pt x="5957" y="6420"/>
                  </a:cubicBezTo>
                  <a:lnTo>
                    <a:pt x="5957" y="7253"/>
                  </a:lnTo>
                  <a:cubicBezTo>
                    <a:pt x="5957" y="8056"/>
                    <a:pt x="5340" y="8673"/>
                    <a:pt x="4537" y="8673"/>
                  </a:cubicBezTo>
                  <a:cubicBezTo>
                    <a:pt x="4528" y="8672"/>
                    <a:pt x="4519" y="8672"/>
                    <a:pt x="4510" y="8672"/>
                  </a:cubicBezTo>
                  <a:cubicBezTo>
                    <a:pt x="4145" y="8672"/>
                    <a:pt x="4145" y="9261"/>
                    <a:pt x="4510" y="9261"/>
                  </a:cubicBezTo>
                  <a:cubicBezTo>
                    <a:pt x="4519" y="9261"/>
                    <a:pt x="4528" y="9260"/>
                    <a:pt x="4537" y="9260"/>
                  </a:cubicBezTo>
                  <a:cubicBezTo>
                    <a:pt x="5093" y="9260"/>
                    <a:pt x="5587" y="9043"/>
                    <a:pt x="5957" y="8642"/>
                  </a:cubicBezTo>
                  <a:lnTo>
                    <a:pt x="5957" y="12099"/>
                  </a:lnTo>
                  <a:lnTo>
                    <a:pt x="5155" y="12099"/>
                  </a:lnTo>
                  <a:cubicBezTo>
                    <a:pt x="4846" y="12099"/>
                    <a:pt x="4537" y="11975"/>
                    <a:pt x="4321" y="11759"/>
                  </a:cubicBezTo>
                  <a:cubicBezTo>
                    <a:pt x="3982" y="11420"/>
                    <a:pt x="3550" y="11235"/>
                    <a:pt x="3087" y="11235"/>
                  </a:cubicBezTo>
                  <a:lnTo>
                    <a:pt x="2285" y="11235"/>
                  </a:lnTo>
                  <a:lnTo>
                    <a:pt x="2285" y="7531"/>
                  </a:lnTo>
                  <a:cubicBezTo>
                    <a:pt x="3303" y="7439"/>
                    <a:pt x="4167" y="6729"/>
                    <a:pt x="4507" y="5741"/>
                  </a:cubicBezTo>
                  <a:cubicBezTo>
                    <a:pt x="4661" y="5309"/>
                    <a:pt x="5062" y="5001"/>
                    <a:pt x="5525" y="5001"/>
                  </a:cubicBezTo>
                  <a:close/>
                  <a:moveTo>
                    <a:pt x="13395" y="10957"/>
                  </a:moveTo>
                  <a:cubicBezTo>
                    <a:pt x="13703" y="10957"/>
                    <a:pt x="13981" y="11204"/>
                    <a:pt x="13981" y="11543"/>
                  </a:cubicBezTo>
                  <a:cubicBezTo>
                    <a:pt x="13981" y="11852"/>
                    <a:pt x="13703" y="12099"/>
                    <a:pt x="13395" y="12099"/>
                  </a:cubicBezTo>
                  <a:lnTo>
                    <a:pt x="12562" y="12099"/>
                  </a:lnTo>
                  <a:cubicBezTo>
                    <a:pt x="11790" y="12099"/>
                    <a:pt x="11790" y="10957"/>
                    <a:pt x="12562" y="10957"/>
                  </a:cubicBezTo>
                  <a:close/>
                  <a:moveTo>
                    <a:pt x="7099" y="1"/>
                  </a:moveTo>
                  <a:cubicBezTo>
                    <a:pt x="6482" y="1"/>
                    <a:pt x="5957" y="526"/>
                    <a:pt x="5957" y="1143"/>
                  </a:cubicBezTo>
                  <a:lnTo>
                    <a:pt x="5957" y="4445"/>
                  </a:lnTo>
                  <a:lnTo>
                    <a:pt x="5525" y="4445"/>
                  </a:lnTo>
                  <a:cubicBezTo>
                    <a:pt x="5503" y="4444"/>
                    <a:pt x="5480" y="4444"/>
                    <a:pt x="5458" y="4444"/>
                  </a:cubicBezTo>
                  <a:cubicBezTo>
                    <a:pt x="4777" y="4444"/>
                    <a:pt x="4190" y="4899"/>
                    <a:pt x="3951" y="5556"/>
                  </a:cubicBezTo>
                  <a:cubicBezTo>
                    <a:pt x="3704" y="6297"/>
                    <a:pt x="3056" y="6852"/>
                    <a:pt x="2285" y="6976"/>
                  </a:cubicBezTo>
                  <a:lnTo>
                    <a:pt x="2285" y="6420"/>
                  </a:lnTo>
                  <a:cubicBezTo>
                    <a:pt x="2285" y="6266"/>
                    <a:pt x="2130" y="6142"/>
                    <a:pt x="1976" y="6142"/>
                  </a:cubicBezTo>
                  <a:lnTo>
                    <a:pt x="279" y="6142"/>
                  </a:lnTo>
                  <a:cubicBezTo>
                    <a:pt x="124" y="6142"/>
                    <a:pt x="1" y="6266"/>
                    <a:pt x="1" y="6420"/>
                  </a:cubicBezTo>
                  <a:lnTo>
                    <a:pt x="1" y="12377"/>
                  </a:lnTo>
                  <a:cubicBezTo>
                    <a:pt x="1" y="12531"/>
                    <a:pt x="124" y="12654"/>
                    <a:pt x="279" y="12654"/>
                  </a:cubicBezTo>
                  <a:lnTo>
                    <a:pt x="1976" y="12654"/>
                  </a:lnTo>
                  <a:cubicBezTo>
                    <a:pt x="2130" y="12654"/>
                    <a:pt x="2254" y="12531"/>
                    <a:pt x="2285" y="12377"/>
                  </a:cubicBezTo>
                  <a:lnTo>
                    <a:pt x="2285" y="11790"/>
                  </a:lnTo>
                  <a:lnTo>
                    <a:pt x="3087" y="11790"/>
                  </a:lnTo>
                  <a:cubicBezTo>
                    <a:pt x="3396" y="11790"/>
                    <a:pt x="3673" y="11914"/>
                    <a:pt x="3889" y="12130"/>
                  </a:cubicBezTo>
                  <a:cubicBezTo>
                    <a:pt x="4229" y="12469"/>
                    <a:pt x="4661" y="12654"/>
                    <a:pt x="5124" y="12654"/>
                  </a:cubicBezTo>
                  <a:lnTo>
                    <a:pt x="5957" y="12654"/>
                  </a:lnTo>
                  <a:lnTo>
                    <a:pt x="5957" y="13364"/>
                  </a:lnTo>
                  <a:cubicBezTo>
                    <a:pt x="5957" y="14012"/>
                    <a:pt x="6451" y="14506"/>
                    <a:pt x="7068" y="14506"/>
                  </a:cubicBezTo>
                  <a:lnTo>
                    <a:pt x="8519" y="14506"/>
                  </a:lnTo>
                  <a:cubicBezTo>
                    <a:pt x="8673" y="14506"/>
                    <a:pt x="8796" y="14383"/>
                    <a:pt x="8796" y="14228"/>
                  </a:cubicBezTo>
                  <a:cubicBezTo>
                    <a:pt x="8796" y="14074"/>
                    <a:pt x="8673" y="13950"/>
                    <a:pt x="8519" y="13950"/>
                  </a:cubicBezTo>
                  <a:lnTo>
                    <a:pt x="7068" y="13950"/>
                  </a:lnTo>
                  <a:cubicBezTo>
                    <a:pt x="6760" y="13950"/>
                    <a:pt x="6513" y="13704"/>
                    <a:pt x="6513" y="13364"/>
                  </a:cubicBezTo>
                  <a:lnTo>
                    <a:pt x="6513" y="6698"/>
                  </a:lnTo>
                  <a:lnTo>
                    <a:pt x="7068" y="6698"/>
                  </a:lnTo>
                  <a:cubicBezTo>
                    <a:pt x="8179" y="6698"/>
                    <a:pt x="9074" y="5803"/>
                    <a:pt x="9074" y="4723"/>
                  </a:cubicBezTo>
                  <a:cubicBezTo>
                    <a:pt x="9074" y="4582"/>
                    <a:pt x="8971" y="4441"/>
                    <a:pt x="8813" y="4441"/>
                  </a:cubicBezTo>
                  <a:cubicBezTo>
                    <a:pt x="8797" y="4441"/>
                    <a:pt x="8782" y="4442"/>
                    <a:pt x="8766" y="4445"/>
                  </a:cubicBezTo>
                  <a:lnTo>
                    <a:pt x="6544" y="4445"/>
                  </a:lnTo>
                  <a:lnTo>
                    <a:pt x="6544" y="1143"/>
                  </a:lnTo>
                  <a:cubicBezTo>
                    <a:pt x="6544" y="834"/>
                    <a:pt x="6790" y="556"/>
                    <a:pt x="7130" y="556"/>
                  </a:cubicBezTo>
                  <a:lnTo>
                    <a:pt x="12562" y="556"/>
                  </a:lnTo>
                  <a:cubicBezTo>
                    <a:pt x="12870" y="587"/>
                    <a:pt x="13117" y="834"/>
                    <a:pt x="13117" y="1143"/>
                  </a:cubicBezTo>
                  <a:lnTo>
                    <a:pt x="13117" y="5278"/>
                  </a:lnTo>
                  <a:lnTo>
                    <a:pt x="12531" y="5278"/>
                  </a:lnTo>
                  <a:cubicBezTo>
                    <a:pt x="11481" y="5278"/>
                    <a:pt x="10988" y="6575"/>
                    <a:pt x="11790" y="7253"/>
                  </a:cubicBezTo>
                  <a:cubicBezTo>
                    <a:pt x="11265" y="7716"/>
                    <a:pt x="11265" y="8519"/>
                    <a:pt x="11790" y="8982"/>
                  </a:cubicBezTo>
                  <a:cubicBezTo>
                    <a:pt x="11265" y="9414"/>
                    <a:pt x="11265" y="10216"/>
                    <a:pt x="11790" y="10679"/>
                  </a:cubicBezTo>
                  <a:cubicBezTo>
                    <a:pt x="10988" y="11358"/>
                    <a:pt x="11481" y="12654"/>
                    <a:pt x="12531" y="12654"/>
                  </a:cubicBezTo>
                  <a:lnTo>
                    <a:pt x="13117" y="12654"/>
                  </a:lnTo>
                  <a:lnTo>
                    <a:pt x="13117" y="13395"/>
                  </a:lnTo>
                  <a:cubicBezTo>
                    <a:pt x="13117" y="13704"/>
                    <a:pt x="12839" y="13981"/>
                    <a:pt x="12531" y="13981"/>
                  </a:cubicBezTo>
                  <a:lnTo>
                    <a:pt x="11111" y="13981"/>
                  </a:lnTo>
                  <a:cubicBezTo>
                    <a:pt x="11095" y="13979"/>
                    <a:pt x="11079" y="13977"/>
                    <a:pt x="11064" y="13977"/>
                  </a:cubicBezTo>
                  <a:cubicBezTo>
                    <a:pt x="10905" y="13977"/>
                    <a:pt x="10802" y="14118"/>
                    <a:pt x="10802" y="14259"/>
                  </a:cubicBezTo>
                  <a:cubicBezTo>
                    <a:pt x="10802" y="14413"/>
                    <a:pt x="10926" y="14537"/>
                    <a:pt x="11111" y="14537"/>
                  </a:cubicBezTo>
                  <a:lnTo>
                    <a:pt x="12531" y="14537"/>
                  </a:lnTo>
                  <a:cubicBezTo>
                    <a:pt x="13179" y="14506"/>
                    <a:pt x="13673" y="14012"/>
                    <a:pt x="13673" y="13395"/>
                  </a:cubicBezTo>
                  <a:lnTo>
                    <a:pt x="13673" y="12623"/>
                  </a:lnTo>
                  <a:cubicBezTo>
                    <a:pt x="14568" y="12407"/>
                    <a:pt x="14814" y="11266"/>
                    <a:pt x="14136" y="10679"/>
                  </a:cubicBezTo>
                  <a:cubicBezTo>
                    <a:pt x="14660" y="10216"/>
                    <a:pt x="14660" y="9414"/>
                    <a:pt x="14136" y="8982"/>
                  </a:cubicBezTo>
                  <a:cubicBezTo>
                    <a:pt x="14660" y="8519"/>
                    <a:pt x="14660" y="7716"/>
                    <a:pt x="14136" y="7253"/>
                  </a:cubicBezTo>
                  <a:cubicBezTo>
                    <a:pt x="14382" y="7037"/>
                    <a:pt x="14537" y="6729"/>
                    <a:pt x="14537" y="6420"/>
                  </a:cubicBezTo>
                  <a:cubicBezTo>
                    <a:pt x="14537" y="5896"/>
                    <a:pt x="14166" y="5433"/>
                    <a:pt x="13673" y="5309"/>
                  </a:cubicBezTo>
                  <a:lnTo>
                    <a:pt x="13673" y="1143"/>
                  </a:lnTo>
                  <a:cubicBezTo>
                    <a:pt x="13673" y="495"/>
                    <a:pt x="13179" y="1"/>
                    <a:pt x="12531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>
              <a:off x="460244" y="82613"/>
              <a:ext cx="127506" cy="2855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377"/>
                <a:gd name="ODFBottom" fmla="val 587"/>
                <a:gd name="ODFWidth" fmla="val 2377"/>
                <a:gd name="ODFHeight" fmla="val 587"/>
              </a:gdLst>
              <a:ahLst/>
              <a:cxnLst/>
              <a:rect l="OXMLTextRectL" t="OXMLTextRectT" r="OXMLTextRectR" b="OXMLTextRectB"/>
              <a:pathLst>
                <a:path w="2377" h="587">
                  <a:moveTo>
                    <a:pt x="402" y="0"/>
                  </a:moveTo>
                  <a:cubicBezTo>
                    <a:pt x="0" y="0"/>
                    <a:pt x="0" y="587"/>
                    <a:pt x="402" y="587"/>
                  </a:cubicBezTo>
                  <a:lnTo>
                    <a:pt x="2099" y="587"/>
                  </a:lnTo>
                  <a:cubicBezTo>
                    <a:pt x="2253" y="587"/>
                    <a:pt x="2377" y="432"/>
                    <a:pt x="2377" y="278"/>
                  </a:cubicBezTo>
                  <a:cubicBezTo>
                    <a:pt x="2377" y="124"/>
                    <a:pt x="2253" y="0"/>
                    <a:pt x="209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</a:endParaRPr>
            </a:p>
          </p:txBody>
        </p:sp>
        <p:sp>
          <p:nvSpPr>
            <p:cNvPr id="135" name="Shape 135"/>
            <p:cNvSpPr/>
            <p:nvPr/>
          </p:nvSpPr>
          <p:spPr>
            <a:xfrm>
              <a:off x="506591" y="679832"/>
              <a:ext cx="41465" cy="2744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773"/>
                <a:gd name="ODFBottom" fmla="val 564"/>
                <a:gd name="ODFWidth" fmla="val 773"/>
                <a:gd name="ODFHeight" fmla="val 564"/>
              </a:gdLst>
              <a:ahLst/>
              <a:cxnLst/>
              <a:rect l="OXMLTextRectL" t="OXMLTextRectT" r="OXMLTextRectR" b="OXMLTextRectB"/>
              <a:pathLst>
                <a:path w="773" h="564">
                  <a:moveTo>
                    <a:pt x="386" y="1"/>
                  </a:moveTo>
                  <a:cubicBezTo>
                    <a:pt x="317" y="1"/>
                    <a:pt x="247" y="24"/>
                    <a:pt x="186" y="70"/>
                  </a:cubicBezTo>
                  <a:cubicBezTo>
                    <a:pt x="1" y="255"/>
                    <a:pt x="124" y="564"/>
                    <a:pt x="371" y="564"/>
                  </a:cubicBezTo>
                  <a:cubicBezTo>
                    <a:pt x="649" y="564"/>
                    <a:pt x="772" y="255"/>
                    <a:pt x="587" y="70"/>
                  </a:cubicBezTo>
                  <a:cubicBezTo>
                    <a:pt x="525" y="24"/>
                    <a:pt x="456" y="1"/>
                    <a:pt x="386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00" b="0" i="0" u="none" strike="noStrike" cap="none" spc="0" baseline="0">
                <a:solidFill>
                  <a:srgbClr val="000000"/>
                </a:solidFill>
              </a:endParaRPr>
            </a:p>
          </p:txBody>
        </p:sp>
      </p:grpSp>
      <p:grpSp>
        <p:nvGrpSpPr>
          <p:cNvPr id="136" name="Shape 136"/>
          <p:cNvGrpSpPr/>
          <p:nvPr/>
        </p:nvGrpSpPr>
        <p:grpSpPr>
          <a:xfrm>
            <a:off x="6694412" y="2361663"/>
            <a:ext cx="657425" cy="686337"/>
            <a:chOff x="0" y="0"/>
            <a:chExt cx="657425" cy="686337"/>
          </a:xfrm>
        </p:grpSpPr>
        <p:sp>
          <p:nvSpPr>
            <p:cNvPr id="137" name="Shape 137"/>
            <p:cNvSpPr/>
            <p:nvPr/>
          </p:nvSpPr>
          <p:spPr>
            <a:xfrm>
              <a:off x="0" y="0"/>
              <a:ext cx="657425" cy="686337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0562"/>
                <a:gd name="ODFBottom" fmla="val 10538"/>
                <a:gd name="ODFWidth" fmla="val 10562"/>
                <a:gd name="ODFHeight" fmla="val 10538"/>
              </a:gdLst>
              <a:ahLst/>
              <a:cxnLst/>
              <a:rect l="OXMLTextRectL" t="OXMLTextRectT" r="OXMLTextRectR" b="OXMLTextRectB"/>
              <a:pathLst>
                <a:path w="10562" h="10538">
                  <a:moveTo>
                    <a:pt x="5275" y="1"/>
                  </a:moveTo>
                  <a:cubicBezTo>
                    <a:pt x="3858" y="1"/>
                    <a:pt x="2536" y="548"/>
                    <a:pt x="1548" y="1548"/>
                  </a:cubicBezTo>
                  <a:cubicBezTo>
                    <a:pt x="548" y="2549"/>
                    <a:pt x="0" y="3870"/>
                    <a:pt x="0" y="5263"/>
                  </a:cubicBezTo>
                  <a:cubicBezTo>
                    <a:pt x="0" y="6668"/>
                    <a:pt x="548" y="8002"/>
                    <a:pt x="1548" y="8990"/>
                  </a:cubicBezTo>
                  <a:cubicBezTo>
                    <a:pt x="2548" y="9990"/>
                    <a:pt x="3870" y="10538"/>
                    <a:pt x="5275" y="10538"/>
                  </a:cubicBezTo>
                  <a:cubicBezTo>
                    <a:pt x="6680" y="10538"/>
                    <a:pt x="8013" y="9990"/>
                    <a:pt x="8989" y="8990"/>
                  </a:cubicBezTo>
                  <a:cubicBezTo>
                    <a:pt x="9990" y="7990"/>
                    <a:pt x="10537" y="6668"/>
                    <a:pt x="10537" y="5263"/>
                  </a:cubicBezTo>
                  <a:cubicBezTo>
                    <a:pt x="10561" y="5192"/>
                    <a:pt x="10549" y="5085"/>
                    <a:pt x="10549" y="5001"/>
                  </a:cubicBezTo>
                  <a:cubicBezTo>
                    <a:pt x="10549" y="4906"/>
                    <a:pt x="10478" y="4847"/>
                    <a:pt x="10394" y="4847"/>
                  </a:cubicBezTo>
                  <a:cubicBezTo>
                    <a:pt x="10299" y="4847"/>
                    <a:pt x="10240" y="4930"/>
                    <a:pt x="10240" y="5013"/>
                  </a:cubicBezTo>
                  <a:lnTo>
                    <a:pt x="10240" y="5287"/>
                  </a:lnTo>
                  <a:cubicBezTo>
                    <a:pt x="10240" y="6609"/>
                    <a:pt x="9716" y="7859"/>
                    <a:pt x="8787" y="8799"/>
                  </a:cubicBezTo>
                  <a:cubicBezTo>
                    <a:pt x="7846" y="9728"/>
                    <a:pt x="6596" y="10252"/>
                    <a:pt x="5275" y="10252"/>
                  </a:cubicBezTo>
                  <a:cubicBezTo>
                    <a:pt x="3941" y="10252"/>
                    <a:pt x="2691" y="9728"/>
                    <a:pt x="1762" y="8799"/>
                  </a:cubicBezTo>
                  <a:cubicBezTo>
                    <a:pt x="822" y="7859"/>
                    <a:pt x="298" y="6609"/>
                    <a:pt x="298" y="5287"/>
                  </a:cubicBezTo>
                  <a:cubicBezTo>
                    <a:pt x="298" y="3954"/>
                    <a:pt x="822" y="2703"/>
                    <a:pt x="1762" y="1775"/>
                  </a:cubicBezTo>
                  <a:cubicBezTo>
                    <a:pt x="2691" y="834"/>
                    <a:pt x="3941" y="310"/>
                    <a:pt x="5275" y="310"/>
                  </a:cubicBezTo>
                  <a:cubicBezTo>
                    <a:pt x="6442" y="310"/>
                    <a:pt x="7573" y="727"/>
                    <a:pt x="8466" y="1477"/>
                  </a:cubicBezTo>
                  <a:cubicBezTo>
                    <a:pt x="9347" y="2215"/>
                    <a:pt x="9942" y="3239"/>
                    <a:pt x="10156" y="4370"/>
                  </a:cubicBezTo>
                  <a:cubicBezTo>
                    <a:pt x="10167" y="4454"/>
                    <a:pt x="10223" y="4492"/>
                    <a:pt x="10301" y="4492"/>
                  </a:cubicBezTo>
                  <a:cubicBezTo>
                    <a:pt x="10312" y="4492"/>
                    <a:pt x="10323" y="4491"/>
                    <a:pt x="10335" y="4489"/>
                  </a:cubicBezTo>
                  <a:cubicBezTo>
                    <a:pt x="10418" y="4477"/>
                    <a:pt x="10466" y="4406"/>
                    <a:pt x="10454" y="4311"/>
                  </a:cubicBezTo>
                  <a:cubicBezTo>
                    <a:pt x="10228" y="3108"/>
                    <a:pt x="9597" y="2025"/>
                    <a:pt x="8668" y="1239"/>
                  </a:cubicBezTo>
                  <a:cubicBezTo>
                    <a:pt x="7716" y="429"/>
                    <a:pt x="6501" y="1"/>
                    <a:pt x="5275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>
              <a:off x="48923" y="50411"/>
              <a:ext cx="561757" cy="58707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025"/>
                <a:gd name="ODFBottom" fmla="val 9014"/>
                <a:gd name="ODFWidth" fmla="val 9025"/>
                <a:gd name="ODFHeight" fmla="val 9014"/>
              </a:gdLst>
              <a:ahLst/>
              <a:cxnLst/>
              <a:rect l="OXMLTextRectL" t="OXMLTextRectT" r="OXMLTextRectR" b="OXMLTextRectB"/>
              <a:pathLst>
                <a:path w="9025" h="9014">
                  <a:moveTo>
                    <a:pt x="4513" y="1"/>
                  </a:moveTo>
                  <a:cubicBezTo>
                    <a:pt x="3870" y="1"/>
                    <a:pt x="3262" y="132"/>
                    <a:pt x="2679" y="382"/>
                  </a:cubicBezTo>
                  <a:cubicBezTo>
                    <a:pt x="2119" y="644"/>
                    <a:pt x="1619" y="1001"/>
                    <a:pt x="1215" y="1441"/>
                  </a:cubicBezTo>
                  <a:cubicBezTo>
                    <a:pt x="1155" y="1501"/>
                    <a:pt x="1155" y="1608"/>
                    <a:pt x="1226" y="1667"/>
                  </a:cubicBezTo>
                  <a:cubicBezTo>
                    <a:pt x="1255" y="1696"/>
                    <a:pt x="1294" y="1711"/>
                    <a:pt x="1334" y="1711"/>
                  </a:cubicBezTo>
                  <a:cubicBezTo>
                    <a:pt x="1377" y="1711"/>
                    <a:pt x="1422" y="1693"/>
                    <a:pt x="1453" y="1656"/>
                  </a:cubicBezTo>
                  <a:cubicBezTo>
                    <a:pt x="1834" y="1239"/>
                    <a:pt x="2298" y="894"/>
                    <a:pt x="2822" y="667"/>
                  </a:cubicBezTo>
                  <a:cubicBezTo>
                    <a:pt x="3358" y="429"/>
                    <a:pt x="3929" y="310"/>
                    <a:pt x="4524" y="310"/>
                  </a:cubicBezTo>
                  <a:cubicBezTo>
                    <a:pt x="6834" y="310"/>
                    <a:pt x="8727" y="2191"/>
                    <a:pt x="8727" y="4513"/>
                  </a:cubicBezTo>
                  <a:cubicBezTo>
                    <a:pt x="8727" y="6811"/>
                    <a:pt x="6846" y="8704"/>
                    <a:pt x="4524" y="8704"/>
                  </a:cubicBezTo>
                  <a:cubicBezTo>
                    <a:pt x="2227" y="8704"/>
                    <a:pt x="333" y="6835"/>
                    <a:pt x="333" y="4513"/>
                  </a:cubicBezTo>
                  <a:cubicBezTo>
                    <a:pt x="333" y="3692"/>
                    <a:pt x="572" y="2882"/>
                    <a:pt x="1036" y="2203"/>
                  </a:cubicBezTo>
                  <a:cubicBezTo>
                    <a:pt x="1048" y="2132"/>
                    <a:pt x="1036" y="2037"/>
                    <a:pt x="953" y="1977"/>
                  </a:cubicBezTo>
                  <a:cubicBezTo>
                    <a:pt x="927" y="1960"/>
                    <a:pt x="900" y="1952"/>
                    <a:pt x="874" y="1952"/>
                  </a:cubicBezTo>
                  <a:cubicBezTo>
                    <a:pt x="827" y="1952"/>
                    <a:pt x="781" y="1979"/>
                    <a:pt x="750" y="2025"/>
                  </a:cubicBezTo>
                  <a:cubicBezTo>
                    <a:pt x="262" y="2751"/>
                    <a:pt x="0" y="3620"/>
                    <a:pt x="0" y="4513"/>
                  </a:cubicBezTo>
                  <a:cubicBezTo>
                    <a:pt x="0" y="5716"/>
                    <a:pt x="464" y="6847"/>
                    <a:pt x="1334" y="7692"/>
                  </a:cubicBezTo>
                  <a:cubicBezTo>
                    <a:pt x="2191" y="8537"/>
                    <a:pt x="3310" y="9014"/>
                    <a:pt x="4513" y="9014"/>
                  </a:cubicBezTo>
                  <a:cubicBezTo>
                    <a:pt x="5715" y="9014"/>
                    <a:pt x="6846" y="8549"/>
                    <a:pt x="7692" y="7692"/>
                  </a:cubicBezTo>
                  <a:cubicBezTo>
                    <a:pt x="8549" y="6835"/>
                    <a:pt x="9025" y="5716"/>
                    <a:pt x="9025" y="4513"/>
                  </a:cubicBezTo>
                  <a:cubicBezTo>
                    <a:pt x="9025" y="3299"/>
                    <a:pt x="8561" y="2168"/>
                    <a:pt x="7692" y="1322"/>
                  </a:cubicBezTo>
                  <a:cubicBezTo>
                    <a:pt x="6846" y="477"/>
                    <a:pt x="5715" y="1"/>
                    <a:pt x="4513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39" name="Shape 139"/>
            <p:cNvSpPr/>
            <p:nvPr/>
          </p:nvSpPr>
          <p:spPr>
            <a:xfrm>
              <a:off x="96355" y="334246"/>
              <a:ext cx="32616" cy="19408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4"/>
                <a:gd name="ODFBottom" fmla="val 298"/>
                <a:gd name="ODFWidth" fmla="val 524"/>
                <a:gd name="ODFHeight" fmla="val 298"/>
              </a:gdLst>
              <a:ahLst/>
              <a:cxnLst/>
              <a:rect l="OXMLTextRectL" t="OXMLTextRectT" r="OXMLTextRectR" b="OXMLTextRectB"/>
              <a:pathLst>
                <a:path w="524" h="298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cubicBezTo>
                    <a:pt x="0" y="238"/>
                    <a:pt x="72" y="298"/>
                    <a:pt x="155" y="298"/>
                  </a:cubicBezTo>
                  <a:lnTo>
                    <a:pt x="369" y="298"/>
                  </a:lnTo>
                  <a:cubicBezTo>
                    <a:pt x="464" y="298"/>
                    <a:pt x="524" y="226"/>
                    <a:pt x="524" y="155"/>
                  </a:cubicBezTo>
                  <a:cubicBezTo>
                    <a:pt x="524" y="60"/>
                    <a:pt x="453" y="0"/>
                    <a:pt x="36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0" name="Shape 140"/>
            <p:cNvSpPr/>
            <p:nvPr/>
          </p:nvSpPr>
          <p:spPr>
            <a:xfrm>
              <a:off x="320869" y="99257"/>
              <a:ext cx="242380" cy="254396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894"/>
                <a:gd name="ODFBottom" fmla="val 3906"/>
                <a:gd name="ODFWidth" fmla="val 3894"/>
                <a:gd name="ODFHeight" fmla="val 3906"/>
              </a:gdLst>
              <a:ahLst/>
              <a:cxnLst/>
              <a:rect l="OXMLTextRectL" t="OXMLTextRectT" r="OXMLTextRectR" b="OXMLTextRectB"/>
              <a:pathLst>
                <a:path w="3894" h="3906">
                  <a:moveTo>
                    <a:pt x="144" y="1"/>
                  </a:moveTo>
                  <a:cubicBezTo>
                    <a:pt x="48" y="1"/>
                    <a:pt x="1" y="84"/>
                    <a:pt x="1" y="155"/>
                  </a:cubicBezTo>
                  <a:lnTo>
                    <a:pt x="1" y="3751"/>
                  </a:lnTo>
                  <a:cubicBezTo>
                    <a:pt x="1" y="3846"/>
                    <a:pt x="72" y="3906"/>
                    <a:pt x="144" y="3906"/>
                  </a:cubicBezTo>
                  <a:lnTo>
                    <a:pt x="3751" y="3906"/>
                  </a:lnTo>
                  <a:cubicBezTo>
                    <a:pt x="3834" y="3906"/>
                    <a:pt x="3894" y="3834"/>
                    <a:pt x="3894" y="3751"/>
                  </a:cubicBezTo>
                  <a:cubicBezTo>
                    <a:pt x="3894" y="3668"/>
                    <a:pt x="3823" y="3608"/>
                    <a:pt x="3751" y="3608"/>
                  </a:cubicBezTo>
                  <a:lnTo>
                    <a:pt x="310" y="3608"/>
                  </a:lnTo>
                  <a:lnTo>
                    <a:pt x="310" y="155"/>
                  </a:lnTo>
                  <a:lnTo>
                    <a:pt x="298" y="155"/>
                  </a:lnTo>
                  <a:cubicBezTo>
                    <a:pt x="298" y="72"/>
                    <a:pt x="215" y="1"/>
                    <a:pt x="144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1" name="Shape 141"/>
            <p:cNvSpPr/>
            <p:nvPr/>
          </p:nvSpPr>
          <p:spPr>
            <a:xfrm>
              <a:off x="319375" y="554449"/>
              <a:ext cx="18610" cy="3419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9"/>
                <a:gd name="ODFBottom" fmla="val 525"/>
                <a:gd name="ODFWidth" fmla="val 299"/>
                <a:gd name="ODFHeight" fmla="val 525"/>
              </a:gdLst>
              <a:ahLst/>
              <a:cxnLst/>
              <a:rect l="OXMLTextRectL" t="OXMLTextRectT" r="OXMLTextRectR" b="OXMLTextRectB"/>
              <a:pathLst>
                <a:path w="299" h="525">
                  <a:moveTo>
                    <a:pt x="156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370"/>
                  </a:lnTo>
                  <a:cubicBezTo>
                    <a:pt x="1" y="465"/>
                    <a:pt x="84" y="525"/>
                    <a:pt x="156" y="525"/>
                  </a:cubicBezTo>
                  <a:cubicBezTo>
                    <a:pt x="239" y="525"/>
                    <a:pt x="299" y="441"/>
                    <a:pt x="299" y="370"/>
                  </a:cubicBezTo>
                  <a:lnTo>
                    <a:pt x="299" y="144"/>
                  </a:lnTo>
                  <a:cubicBezTo>
                    <a:pt x="299" y="60"/>
                    <a:pt x="227" y="1"/>
                    <a:pt x="156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2" name="Shape 142"/>
            <p:cNvSpPr/>
            <p:nvPr/>
          </p:nvSpPr>
          <p:spPr>
            <a:xfrm>
              <a:off x="159344" y="167710"/>
              <a:ext cx="31931" cy="3087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13"/>
                <a:gd name="ODFBottom" fmla="val 474"/>
                <a:gd name="ODFWidth" fmla="val 513"/>
                <a:gd name="ODFHeight" fmla="val 474"/>
              </a:gdLst>
              <a:ahLst/>
              <a:cxnLst/>
              <a:rect l="OXMLTextRectL" t="OXMLTextRectT" r="OXMLTextRectR" b="OXMLTextRectB"/>
              <a:pathLst>
                <a:path w="513" h="474">
                  <a:moveTo>
                    <a:pt x="173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38" y="426"/>
                  </a:lnTo>
                  <a:cubicBezTo>
                    <a:pt x="274" y="462"/>
                    <a:pt x="310" y="474"/>
                    <a:pt x="345" y="474"/>
                  </a:cubicBezTo>
                  <a:cubicBezTo>
                    <a:pt x="393" y="474"/>
                    <a:pt x="417" y="462"/>
                    <a:pt x="453" y="426"/>
                  </a:cubicBezTo>
                  <a:cubicBezTo>
                    <a:pt x="512" y="367"/>
                    <a:pt x="512" y="271"/>
                    <a:pt x="453" y="212"/>
                  </a:cubicBezTo>
                  <a:lnTo>
                    <a:pt x="286" y="45"/>
                  </a:lnTo>
                  <a:cubicBezTo>
                    <a:pt x="256" y="15"/>
                    <a:pt x="214" y="0"/>
                    <a:pt x="173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3" name="Shape 143"/>
            <p:cNvSpPr/>
            <p:nvPr/>
          </p:nvSpPr>
          <p:spPr>
            <a:xfrm>
              <a:off x="466894" y="489515"/>
              <a:ext cx="30437" cy="3087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89"/>
                <a:gd name="ODFBottom" fmla="val 474"/>
                <a:gd name="ODFWidth" fmla="val 489"/>
                <a:gd name="ODFHeight" fmla="val 474"/>
              </a:gdLst>
              <a:ahLst/>
              <a:cxnLst/>
              <a:rect l="OXMLTextRectL" t="OXMLTextRectT" r="OXMLTextRectR" b="OXMLTextRectB"/>
              <a:pathLst>
                <a:path w="489" h="474">
                  <a:moveTo>
                    <a:pt x="171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59"/>
                  </a:cubicBezTo>
                  <a:lnTo>
                    <a:pt x="226" y="426"/>
                  </a:lnTo>
                  <a:cubicBezTo>
                    <a:pt x="250" y="462"/>
                    <a:pt x="298" y="474"/>
                    <a:pt x="334" y="474"/>
                  </a:cubicBezTo>
                  <a:cubicBezTo>
                    <a:pt x="369" y="474"/>
                    <a:pt x="405" y="462"/>
                    <a:pt x="429" y="426"/>
                  </a:cubicBezTo>
                  <a:cubicBezTo>
                    <a:pt x="488" y="367"/>
                    <a:pt x="488" y="259"/>
                    <a:pt x="429" y="212"/>
                  </a:cubicBezTo>
                  <a:lnTo>
                    <a:pt x="274" y="45"/>
                  </a:lnTo>
                  <a:cubicBezTo>
                    <a:pt x="250" y="15"/>
                    <a:pt x="212" y="0"/>
                    <a:pt x="171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4" name="Shape 144"/>
            <p:cNvSpPr/>
            <p:nvPr/>
          </p:nvSpPr>
          <p:spPr>
            <a:xfrm>
              <a:off x="466894" y="167710"/>
              <a:ext cx="31931" cy="3087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13"/>
                <a:gd name="ODFBottom" fmla="val 474"/>
                <a:gd name="ODFWidth" fmla="val 513"/>
                <a:gd name="ODFHeight" fmla="val 474"/>
              </a:gdLst>
              <a:ahLst/>
              <a:cxnLst/>
              <a:rect l="OXMLTextRectL" t="OXMLTextRectT" r="OXMLTextRectR" b="OXMLTextRectB"/>
              <a:pathLst>
                <a:path w="513" h="474">
                  <a:moveTo>
                    <a:pt x="340" y="0"/>
                  </a:moveTo>
                  <a:cubicBezTo>
                    <a:pt x="298" y="0"/>
                    <a:pt x="256" y="15"/>
                    <a:pt x="226" y="45"/>
                  </a:cubicBezTo>
                  <a:lnTo>
                    <a:pt x="60" y="212"/>
                  </a:lnTo>
                  <a:cubicBezTo>
                    <a:pt x="0" y="271"/>
                    <a:pt x="0" y="367"/>
                    <a:pt x="60" y="426"/>
                  </a:cubicBezTo>
                  <a:cubicBezTo>
                    <a:pt x="95" y="462"/>
                    <a:pt x="131" y="474"/>
                    <a:pt x="167" y="474"/>
                  </a:cubicBezTo>
                  <a:cubicBezTo>
                    <a:pt x="215" y="474"/>
                    <a:pt x="250" y="462"/>
                    <a:pt x="286" y="426"/>
                  </a:cubicBezTo>
                  <a:lnTo>
                    <a:pt x="453" y="271"/>
                  </a:lnTo>
                  <a:cubicBezTo>
                    <a:pt x="512" y="212"/>
                    <a:pt x="512" y="105"/>
                    <a:pt x="453" y="45"/>
                  </a:cubicBezTo>
                  <a:cubicBezTo>
                    <a:pt x="423" y="15"/>
                    <a:pt x="381" y="0"/>
                    <a:pt x="340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5" name="Shape 145"/>
            <p:cNvSpPr/>
            <p:nvPr/>
          </p:nvSpPr>
          <p:spPr>
            <a:xfrm>
              <a:off x="160091" y="487952"/>
              <a:ext cx="31185" cy="3165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01"/>
                <a:gd name="ODFBottom" fmla="val 486"/>
                <a:gd name="ODFWidth" fmla="val 501"/>
                <a:gd name="ODFHeight" fmla="val 486"/>
              </a:gdLst>
              <a:ahLst/>
              <a:cxnLst/>
              <a:rect l="OXMLTextRectL" t="OXMLTextRectT" r="OXMLTextRectR" b="OXMLTextRectB"/>
              <a:pathLst>
                <a:path w="501" h="486">
                  <a:moveTo>
                    <a:pt x="327" y="1"/>
                  </a:moveTo>
                  <a:cubicBezTo>
                    <a:pt x="286" y="1"/>
                    <a:pt x="244" y="16"/>
                    <a:pt x="214" y="45"/>
                  </a:cubicBezTo>
                  <a:lnTo>
                    <a:pt x="48" y="212"/>
                  </a:lnTo>
                  <a:cubicBezTo>
                    <a:pt x="0" y="272"/>
                    <a:pt x="0" y="379"/>
                    <a:pt x="60" y="438"/>
                  </a:cubicBezTo>
                  <a:cubicBezTo>
                    <a:pt x="95" y="462"/>
                    <a:pt x="143" y="486"/>
                    <a:pt x="167" y="486"/>
                  </a:cubicBezTo>
                  <a:cubicBezTo>
                    <a:pt x="202" y="486"/>
                    <a:pt x="238" y="462"/>
                    <a:pt x="274" y="438"/>
                  </a:cubicBezTo>
                  <a:lnTo>
                    <a:pt x="441" y="272"/>
                  </a:lnTo>
                  <a:cubicBezTo>
                    <a:pt x="500" y="212"/>
                    <a:pt x="500" y="105"/>
                    <a:pt x="441" y="45"/>
                  </a:cubicBezTo>
                  <a:cubicBezTo>
                    <a:pt x="411" y="16"/>
                    <a:pt x="369" y="1"/>
                    <a:pt x="327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6" name="Shape 146"/>
            <p:cNvSpPr/>
            <p:nvPr/>
          </p:nvSpPr>
          <p:spPr>
            <a:xfrm>
              <a:off x="111915" y="242608"/>
              <a:ext cx="35604" cy="2579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72"/>
                <a:gd name="ODFBottom" fmla="val 396"/>
                <a:gd name="ODFWidth" fmla="val 572"/>
                <a:gd name="ODFHeight" fmla="val 396"/>
              </a:gdLst>
              <a:ahLst/>
              <a:cxnLst/>
              <a:rect l="OXMLTextRectL" t="OXMLTextRectT" r="OXMLTextRectR" b="OXMLTextRectB"/>
              <a:pathLst>
                <a:path w="572" h="396">
                  <a:moveTo>
                    <a:pt x="179" y="0"/>
                  </a:moveTo>
                  <a:cubicBezTo>
                    <a:pt x="125" y="0"/>
                    <a:pt x="71" y="33"/>
                    <a:pt x="36" y="86"/>
                  </a:cubicBezTo>
                  <a:cubicBezTo>
                    <a:pt x="0" y="157"/>
                    <a:pt x="36" y="252"/>
                    <a:pt x="107" y="288"/>
                  </a:cubicBezTo>
                  <a:lnTo>
                    <a:pt x="322" y="383"/>
                  </a:lnTo>
                  <a:cubicBezTo>
                    <a:pt x="333" y="395"/>
                    <a:pt x="357" y="395"/>
                    <a:pt x="381" y="395"/>
                  </a:cubicBezTo>
                  <a:cubicBezTo>
                    <a:pt x="429" y="395"/>
                    <a:pt x="500" y="371"/>
                    <a:pt x="524" y="312"/>
                  </a:cubicBezTo>
                  <a:cubicBezTo>
                    <a:pt x="572" y="217"/>
                    <a:pt x="524" y="133"/>
                    <a:pt x="453" y="98"/>
                  </a:cubicBezTo>
                  <a:lnTo>
                    <a:pt x="238" y="14"/>
                  </a:lnTo>
                  <a:cubicBezTo>
                    <a:pt x="219" y="5"/>
                    <a:pt x="199" y="0"/>
                    <a:pt x="17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7" name="Shape 147"/>
            <p:cNvSpPr/>
            <p:nvPr/>
          </p:nvSpPr>
          <p:spPr>
            <a:xfrm>
              <a:off x="511338" y="419761"/>
              <a:ext cx="34173" cy="2618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49"/>
                <a:gd name="ODFBottom" fmla="val 402"/>
                <a:gd name="ODFWidth" fmla="val 549"/>
                <a:gd name="ODFHeight" fmla="val 402"/>
              </a:gdLst>
              <a:ahLst/>
              <a:cxnLst/>
              <a:rect l="OXMLTextRectL" t="OXMLTextRectT" r="OXMLTextRectR" b="OXMLTextRectB"/>
              <a:pathLst>
                <a:path w="549" h="402">
                  <a:moveTo>
                    <a:pt x="184" y="0"/>
                  </a:moveTo>
                  <a:cubicBezTo>
                    <a:pt x="125" y="0"/>
                    <a:pt x="63" y="29"/>
                    <a:pt x="36" y="92"/>
                  </a:cubicBezTo>
                  <a:cubicBezTo>
                    <a:pt x="1" y="164"/>
                    <a:pt x="36" y="247"/>
                    <a:pt x="108" y="295"/>
                  </a:cubicBezTo>
                  <a:lnTo>
                    <a:pt x="310" y="390"/>
                  </a:lnTo>
                  <a:cubicBezTo>
                    <a:pt x="334" y="402"/>
                    <a:pt x="358" y="402"/>
                    <a:pt x="370" y="402"/>
                  </a:cubicBezTo>
                  <a:cubicBezTo>
                    <a:pt x="429" y="402"/>
                    <a:pt x="489" y="366"/>
                    <a:pt x="524" y="307"/>
                  </a:cubicBezTo>
                  <a:cubicBezTo>
                    <a:pt x="548" y="235"/>
                    <a:pt x="524" y="140"/>
                    <a:pt x="453" y="104"/>
                  </a:cubicBezTo>
                  <a:lnTo>
                    <a:pt x="239" y="9"/>
                  </a:lnTo>
                  <a:cubicBezTo>
                    <a:pt x="221" y="3"/>
                    <a:pt x="203" y="0"/>
                    <a:pt x="184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8" name="Shape 148"/>
            <p:cNvSpPr/>
            <p:nvPr/>
          </p:nvSpPr>
          <p:spPr>
            <a:xfrm>
              <a:off x="400917" y="118536"/>
              <a:ext cx="27512" cy="3354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42"/>
                <a:gd name="ODFBottom" fmla="val 515"/>
                <a:gd name="ODFWidth" fmla="val 442"/>
                <a:gd name="ODFHeight" fmla="val 515"/>
              </a:gdLst>
              <a:ahLst/>
              <a:cxnLst/>
              <a:rect l="OXMLTextRectL" t="OXMLTextRectT" r="OXMLTextRectR" b="OXMLTextRectB"/>
              <a:pathLst>
                <a:path w="442" h="515">
                  <a:moveTo>
                    <a:pt x="273" y="0"/>
                  </a:moveTo>
                  <a:cubicBezTo>
                    <a:pt x="215" y="0"/>
                    <a:pt x="154" y="33"/>
                    <a:pt x="120" y="86"/>
                  </a:cubicBezTo>
                  <a:lnTo>
                    <a:pt x="36" y="288"/>
                  </a:lnTo>
                  <a:cubicBezTo>
                    <a:pt x="1" y="371"/>
                    <a:pt x="36" y="455"/>
                    <a:pt x="108" y="502"/>
                  </a:cubicBezTo>
                  <a:cubicBezTo>
                    <a:pt x="120" y="514"/>
                    <a:pt x="155" y="514"/>
                    <a:pt x="167" y="514"/>
                  </a:cubicBezTo>
                  <a:cubicBezTo>
                    <a:pt x="227" y="514"/>
                    <a:pt x="286" y="490"/>
                    <a:pt x="322" y="431"/>
                  </a:cubicBezTo>
                  <a:lnTo>
                    <a:pt x="405" y="217"/>
                  </a:lnTo>
                  <a:cubicBezTo>
                    <a:pt x="441" y="145"/>
                    <a:pt x="405" y="50"/>
                    <a:pt x="334" y="14"/>
                  </a:cubicBezTo>
                  <a:cubicBezTo>
                    <a:pt x="315" y="5"/>
                    <a:pt x="294" y="0"/>
                    <a:pt x="273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9" name="Shape 149"/>
            <p:cNvSpPr/>
            <p:nvPr/>
          </p:nvSpPr>
          <p:spPr>
            <a:xfrm>
              <a:off x="230490" y="536082"/>
              <a:ext cx="28196" cy="3393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53"/>
                <a:gd name="ODFBottom" fmla="val 521"/>
                <a:gd name="ODFWidth" fmla="val 453"/>
                <a:gd name="ODFHeight" fmla="val 521"/>
              </a:gdLst>
              <a:ahLst/>
              <a:cxnLst/>
              <a:rect l="OXMLTextRectL" t="OXMLTextRectT" r="OXMLTextRectR" b="OXMLTextRectB"/>
              <a:pathLst>
                <a:path w="453" h="521">
                  <a:moveTo>
                    <a:pt x="290" y="0"/>
                  </a:moveTo>
                  <a:cubicBezTo>
                    <a:pt x="231" y="0"/>
                    <a:pt x="170" y="29"/>
                    <a:pt x="143" y="92"/>
                  </a:cubicBezTo>
                  <a:lnTo>
                    <a:pt x="48" y="295"/>
                  </a:lnTo>
                  <a:cubicBezTo>
                    <a:pt x="0" y="366"/>
                    <a:pt x="48" y="473"/>
                    <a:pt x="119" y="509"/>
                  </a:cubicBezTo>
                  <a:cubicBezTo>
                    <a:pt x="143" y="521"/>
                    <a:pt x="167" y="521"/>
                    <a:pt x="179" y="521"/>
                  </a:cubicBezTo>
                  <a:cubicBezTo>
                    <a:pt x="238" y="521"/>
                    <a:pt x="298" y="485"/>
                    <a:pt x="333" y="426"/>
                  </a:cubicBezTo>
                  <a:lnTo>
                    <a:pt x="417" y="223"/>
                  </a:lnTo>
                  <a:cubicBezTo>
                    <a:pt x="453" y="152"/>
                    <a:pt x="417" y="56"/>
                    <a:pt x="345" y="9"/>
                  </a:cubicBezTo>
                  <a:cubicBezTo>
                    <a:pt x="328" y="3"/>
                    <a:pt x="309" y="0"/>
                    <a:pt x="290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0" name="Shape 150"/>
            <p:cNvSpPr/>
            <p:nvPr/>
          </p:nvSpPr>
          <p:spPr>
            <a:xfrm>
              <a:off x="234163" y="115541"/>
              <a:ext cx="28259" cy="34975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54"/>
                <a:gd name="ODFBottom" fmla="val 537"/>
                <a:gd name="ODFWidth" fmla="val 454"/>
                <a:gd name="ODFHeight" fmla="val 537"/>
              </a:gdLst>
              <a:ahLst/>
              <a:cxnLst/>
              <a:rect l="OXMLTextRectL" t="OXMLTextRectT" r="OXMLTextRectR" b="OXMLTextRectB"/>
              <a:pathLst>
                <a:path w="454" h="537">
                  <a:moveTo>
                    <a:pt x="184" y="0"/>
                  </a:moveTo>
                  <a:cubicBezTo>
                    <a:pt x="164" y="0"/>
                    <a:pt x="142" y="4"/>
                    <a:pt x="120" y="13"/>
                  </a:cubicBezTo>
                  <a:cubicBezTo>
                    <a:pt x="48" y="36"/>
                    <a:pt x="1" y="132"/>
                    <a:pt x="36" y="215"/>
                  </a:cubicBezTo>
                  <a:lnTo>
                    <a:pt x="120" y="429"/>
                  </a:lnTo>
                  <a:cubicBezTo>
                    <a:pt x="155" y="501"/>
                    <a:pt x="215" y="536"/>
                    <a:pt x="274" y="536"/>
                  </a:cubicBezTo>
                  <a:cubicBezTo>
                    <a:pt x="286" y="536"/>
                    <a:pt x="322" y="536"/>
                    <a:pt x="334" y="513"/>
                  </a:cubicBezTo>
                  <a:cubicBezTo>
                    <a:pt x="405" y="489"/>
                    <a:pt x="453" y="394"/>
                    <a:pt x="417" y="310"/>
                  </a:cubicBezTo>
                  <a:lnTo>
                    <a:pt x="334" y="96"/>
                  </a:lnTo>
                  <a:cubicBezTo>
                    <a:pt x="307" y="41"/>
                    <a:pt x="251" y="0"/>
                    <a:pt x="184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1" name="Shape 151"/>
            <p:cNvSpPr/>
            <p:nvPr/>
          </p:nvSpPr>
          <p:spPr>
            <a:xfrm>
              <a:off x="396497" y="537711"/>
              <a:ext cx="27449" cy="33868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41"/>
                <a:gd name="ODFBottom" fmla="val 520"/>
                <a:gd name="ODFWidth" fmla="val 441"/>
                <a:gd name="ODFHeight" fmla="val 520"/>
              </a:gdLst>
              <a:ahLst/>
              <a:cxnLst/>
              <a:rect l="OXMLTextRectL" t="OXMLTextRectT" r="OXMLTextRectR" b="OXMLTextRectB"/>
              <a:pathLst>
                <a:path w="441" h="520">
                  <a:moveTo>
                    <a:pt x="195" y="0"/>
                  </a:moveTo>
                  <a:cubicBezTo>
                    <a:pt x="171" y="0"/>
                    <a:pt x="146" y="6"/>
                    <a:pt x="119" y="20"/>
                  </a:cubicBezTo>
                  <a:cubicBezTo>
                    <a:pt x="48" y="43"/>
                    <a:pt x="0" y="139"/>
                    <a:pt x="24" y="222"/>
                  </a:cubicBezTo>
                  <a:lnTo>
                    <a:pt x="119" y="436"/>
                  </a:lnTo>
                  <a:cubicBezTo>
                    <a:pt x="155" y="496"/>
                    <a:pt x="214" y="520"/>
                    <a:pt x="274" y="520"/>
                  </a:cubicBezTo>
                  <a:cubicBezTo>
                    <a:pt x="286" y="520"/>
                    <a:pt x="310" y="520"/>
                    <a:pt x="322" y="508"/>
                  </a:cubicBezTo>
                  <a:cubicBezTo>
                    <a:pt x="405" y="472"/>
                    <a:pt x="441" y="389"/>
                    <a:pt x="417" y="293"/>
                  </a:cubicBezTo>
                  <a:lnTo>
                    <a:pt x="322" y="91"/>
                  </a:lnTo>
                  <a:cubicBezTo>
                    <a:pt x="304" y="39"/>
                    <a:pt x="256" y="0"/>
                    <a:pt x="195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2" name="Shape 152"/>
            <p:cNvSpPr/>
            <p:nvPr/>
          </p:nvSpPr>
          <p:spPr>
            <a:xfrm>
              <a:off x="513579" y="245344"/>
              <a:ext cx="34857" cy="26898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60"/>
                <a:gd name="ODFBottom" fmla="val 413"/>
                <a:gd name="ODFWidth" fmla="val 560"/>
                <a:gd name="ODFHeight" fmla="val 413"/>
              </a:gdLst>
              <a:ahLst/>
              <a:cxnLst/>
              <a:rect l="OXMLTextRectL" t="OXMLTextRectT" r="OXMLTextRectR" b="OXMLTextRectB"/>
              <a:pathLst>
                <a:path w="560" h="413">
                  <a:moveTo>
                    <a:pt x="378" y="1"/>
                  </a:moveTo>
                  <a:cubicBezTo>
                    <a:pt x="360" y="1"/>
                    <a:pt x="341" y="3"/>
                    <a:pt x="322" y="8"/>
                  </a:cubicBezTo>
                  <a:lnTo>
                    <a:pt x="119" y="103"/>
                  </a:lnTo>
                  <a:cubicBezTo>
                    <a:pt x="36" y="127"/>
                    <a:pt x="0" y="222"/>
                    <a:pt x="24" y="306"/>
                  </a:cubicBezTo>
                  <a:cubicBezTo>
                    <a:pt x="60" y="365"/>
                    <a:pt x="96" y="413"/>
                    <a:pt x="179" y="413"/>
                  </a:cubicBezTo>
                  <a:cubicBezTo>
                    <a:pt x="191" y="413"/>
                    <a:pt x="215" y="413"/>
                    <a:pt x="227" y="401"/>
                  </a:cubicBezTo>
                  <a:lnTo>
                    <a:pt x="441" y="306"/>
                  </a:lnTo>
                  <a:cubicBezTo>
                    <a:pt x="512" y="282"/>
                    <a:pt x="560" y="187"/>
                    <a:pt x="524" y="103"/>
                  </a:cubicBezTo>
                  <a:cubicBezTo>
                    <a:pt x="505" y="37"/>
                    <a:pt x="449" y="1"/>
                    <a:pt x="378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3" name="Shape 153"/>
            <p:cNvSpPr/>
            <p:nvPr/>
          </p:nvSpPr>
          <p:spPr>
            <a:xfrm>
              <a:off x="110421" y="416049"/>
              <a:ext cx="34857" cy="2605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60"/>
                <a:gd name="ODFBottom" fmla="val 400"/>
                <a:gd name="ODFWidth" fmla="val 560"/>
                <a:gd name="ODFHeight" fmla="val 400"/>
              </a:gdLst>
              <a:ahLst/>
              <a:cxnLst/>
              <a:rect l="OXMLTextRectL" t="OXMLTextRectT" r="OXMLTextRectR" b="OXMLTextRectB"/>
              <a:pathLst>
                <a:path w="560" h="400">
                  <a:moveTo>
                    <a:pt x="372" y="0"/>
                  </a:moveTo>
                  <a:cubicBezTo>
                    <a:pt x="356" y="0"/>
                    <a:pt x="339" y="2"/>
                    <a:pt x="322" y="6"/>
                  </a:cubicBezTo>
                  <a:lnTo>
                    <a:pt x="119" y="102"/>
                  </a:lnTo>
                  <a:cubicBezTo>
                    <a:pt x="48" y="125"/>
                    <a:pt x="0" y="221"/>
                    <a:pt x="24" y="304"/>
                  </a:cubicBezTo>
                  <a:cubicBezTo>
                    <a:pt x="60" y="364"/>
                    <a:pt x="119" y="399"/>
                    <a:pt x="179" y="399"/>
                  </a:cubicBezTo>
                  <a:cubicBezTo>
                    <a:pt x="191" y="399"/>
                    <a:pt x="227" y="399"/>
                    <a:pt x="238" y="387"/>
                  </a:cubicBezTo>
                  <a:lnTo>
                    <a:pt x="441" y="292"/>
                  </a:lnTo>
                  <a:cubicBezTo>
                    <a:pt x="512" y="268"/>
                    <a:pt x="560" y="173"/>
                    <a:pt x="536" y="90"/>
                  </a:cubicBezTo>
                  <a:cubicBezTo>
                    <a:pt x="507" y="41"/>
                    <a:pt x="445" y="0"/>
                    <a:pt x="372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wrap="square" lIns="121900" tIns="121900" rIns="121900" bIns="121900" anchor="ctr">
              <a:noAutofit/>
            </a:bodyPr>
            <a:lstStyle/>
            <a:p>
              <a:pPr marL="0" marR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867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4" name="Shape 154"/>
          <p:cNvSpPr/>
          <p:nvPr/>
        </p:nvSpPr>
        <p:spPr>
          <a:xfrm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</a:gradFill>
      </a:fillStyleLst>
      <a:lnStyleLst>
        <a:ln w="9525">
          <a:prstDash val="solid"/>
        </a:ln>
        <a:ln w="25400">
          <a:prstDash val="solid"/>
        </a:ln>
        <a:ln w="38100"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0</TotalTime>
  <Words>830</Words>
  <Application>Microsoft Office PowerPoint</Application>
  <DocSecurity>0</DocSecurity>
  <PresentationFormat>Произвольный</PresentationFormat>
  <Paragraphs>108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Office Theme</vt:lpstr>
      <vt:lpstr>Тема Office</vt:lpstr>
      <vt:lpstr>1_Office Theme</vt:lpstr>
      <vt:lpstr>Презентация PowerPoint</vt:lpstr>
      <vt:lpstr>ПРИКАЗ № 171 от 04 марта 2025 г.   ПОРЯДОК ПРИЕМА НА ОБУЧЕНИЕ </vt:lpstr>
      <vt:lpstr>ПРИКАЗ № 171 от 04 марта 2025 г.   ПОРЯДОК ПРИЕМА НА ОБУЧЕНИЕ </vt:lpstr>
      <vt:lpstr>ПРИКАЗ № 170 от 04 марта 2025г.   ПОРЯДОК ПРОВЕДЕНИЯ ТЕСТИРОВАНИЯ </vt:lpstr>
      <vt:lpstr>ПРИКАЗ № 170 ОТ 04 МАРТА 2025 Г.   ПОРЯДОК ПРОВЕДЕНИЯ ТЕСТИРОВАНИЯ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1</cp:revision>
  <dcterms:created xsi:type="dcterms:W3CDTF">2025-03-17T06:45:18Z</dcterms:created>
  <dcterms:modified xsi:type="dcterms:W3CDTF">2025-10-27T15:43:02Z</dcterms:modified>
</cp:coreProperties>
</file>